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66" r:id="rId4"/>
    <p:sldId id="258" r:id="rId5"/>
    <p:sldId id="259" r:id="rId6"/>
    <p:sldId id="260" r:id="rId7"/>
    <p:sldId id="261" r:id="rId8"/>
    <p:sldId id="262" r:id="rId9"/>
    <p:sldId id="263" r:id="rId10"/>
    <p:sldId id="264" r:id="rId11"/>
    <p:sldId id="265" r:id="rId12"/>
  </p:sldIdLst>
  <p:sldSz cx="14630400" cy="8229600"/>
  <p:notesSz cx="8229600" cy="14630400"/>
  <p:embeddedFontLst>
    <p:embeddedFont>
      <p:font typeface="Tomorrow Semi Bold" panose="020B0604020202020204" charset="0"/>
      <p:regular r:id="rId14"/>
    </p:embeddedFont>
    <p:embeddedFont>
      <p:font typeface="Calibri" panose="020F0502020204030204" pitchFamily="34" charset="0"/>
      <p:regular r:id="rId15"/>
      <p:bold r:id="rId16"/>
      <p:italic r:id="rId17"/>
      <p:boldItalic r:id="rId18"/>
    </p:embeddedFont>
    <p:embeddedFont>
      <p:font typeface="Tomorrow" panose="020B0604020202020204" charset="0"/>
      <p:regular r:id="rId19"/>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2" d="100"/>
          <a:sy n="62" d="100"/>
        </p:scale>
        <p:origin x="8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15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785945" y="387187"/>
            <a:ext cx="8544910" cy="2835116"/>
          </a:xfrm>
          <a:prstGeom prst="rect">
            <a:avLst/>
          </a:prstGeom>
          <a:noFill/>
          <a:ln/>
        </p:spPr>
        <p:txBody>
          <a:bodyPr wrap="square" lIns="0" tIns="0" rIns="0" bIns="0" rtlCol="0" anchor="t"/>
          <a:lstStyle/>
          <a:p>
            <a:pPr marL="0" indent="0">
              <a:lnSpc>
                <a:spcPts val="5550"/>
              </a:lnSpc>
              <a:buNone/>
            </a:pPr>
            <a:r>
              <a:rPr lang="en-US" sz="5400" b="1" dirty="0">
                <a:solidFill>
                  <a:srgbClr val="C00000"/>
                </a:solidFill>
                <a:latin typeface="Times New Roman" panose="02020603050405020304" pitchFamily="18" charset="0"/>
                <a:ea typeface="Tomorrow Semi Bold" pitchFamily="34" charset="-122"/>
                <a:cs typeface="Times New Roman" panose="02020603050405020304" pitchFamily="18" charset="0"/>
              </a:rPr>
              <a:t>Tinkercad orqali 3D modellashtirish ko'nikmalarini rivojlantirish</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4" name="Text 1"/>
          <p:cNvSpPr/>
          <p:nvPr/>
        </p:nvSpPr>
        <p:spPr>
          <a:xfrm>
            <a:off x="6006921" y="2802312"/>
            <a:ext cx="8171534" cy="2177415"/>
          </a:xfrm>
          <a:prstGeom prst="rect">
            <a:avLst/>
          </a:prstGeom>
          <a:noFill/>
          <a:ln/>
        </p:spPr>
        <p:txBody>
          <a:bodyPr wrap="square" lIns="0" tIns="0" rIns="0" bIns="0" rtlCol="0" anchor="t"/>
          <a:lstStyle/>
          <a:p>
            <a:pPr marL="0" indent="0">
              <a:lnSpc>
                <a:spcPts val="2850"/>
              </a:lnSpc>
              <a:buNone/>
            </a:pPr>
            <a:r>
              <a:rPr lang="uz-Latn-UZ" sz="2400" b="1" dirty="0" smtClean="0">
                <a:latin typeface="Times New Roman" panose="02020603050405020304" pitchFamily="18" charset="0"/>
                <a:ea typeface="Tomorrow" pitchFamily="34" charset="-122"/>
                <a:cs typeface="Times New Roman" panose="02020603050405020304" pitchFamily="18" charset="0"/>
              </a:rPr>
              <a:t>    </a:t>
            </a:r>
            <a:r>
              <a:rPr lang="en-US" sz="2400" b="1" dirty="0" err="1" smtClean="0">
                <a:latin typeface="Times New Roman" panose="02020603050405020304" pitchFamily="18" charset="0"/>
                <a:ea typeface="Tomorrow" pitchFamily="34" charset="-122"/>
                <a:cs typeface="Times New Roman" panose="02020603050405020304" pitchFamily="18" charset="0"/>
              </a:rPr>
              <a:t>Bugun</a:t>
            </a:r>
            <a:r>
              <a:rPr lang="en-US" sz="2400" b="1" dirty="0" smtClean="0">
                <a:latin typeface="Times New Roman" panose="02020603050405020304" pitchFamily="18" charset="0"/>
                <a:ea typeface="Tomorrow" pitchFamily="34" charset="-122"/>
                <a:cs typeface="Times New Roman" panose="02020603050405020304" pitchFamily="18" charset="0"/>
              </a:rPr>
              <a:t> </a:t>
            </a:r>
            <a:r>
              <a:rPr lang="en-US" sz="2400" b="1" dirty="0">
                <a:latin typeface="Times New Roman" panose="02020603050405020304" pitchFamily="18" charset="0"/>
                <a:ea typeface="Tomorrow" pitchFamily="34" charset="-122"/>
                <a:cs typeface="Times New Roman" panose="02020603050405020304" pitchFamily="18" charset="0"/>
              </a:rPr>
              <a:t>siz bilan Tinkercad dasturi orqali 3D modellashtirish </a:t>
            </a:r>
            <a:r>
              <a:rPr lang="en-US" sz="2400" b="1" dirty="0" err="1">
                <a:latin typeface="Times New Roman" panose="02020603050405020304" pitchFamily="18" charset="0"/>
                <a:ea typeface="Tomorrow" pitchFamily="34" charset="-122"/>
                <a:cs typeface="Times New Roman" panose="02020603050405020304" pitchFamily="18" charset="0"/>
              </a:rPr>
              <a:t>dunyosiga</a:t>
            </a:r>
            <a:r>
              <a:rPr lang="en-US" sz="2400" b="1" dirty="0">
                <a:latin typeface="Times New Roman" panose="02020603050405020304" pitchFamily="18" charset="0"/>
                <a:ea typeface="Tomorrow" pitchFamily="34" charset="-122"/>
                <a:cs typeface="Times New Roman" panose="02020603050405020304" pitchFamily="18" charset="0"/>
              </a:rPr>
              <a:t> </a:t>
            </a:r>
            <a:r>
              <a:rPr lang="uz-Latn-UZ" sz="2400" b="1" dirty="0" smtClean="0">
                <a:latin typeface="Times New Roman" panose="02020603050405020304" pitchFamily="18" charset="0"/>
                <a:ea typeface="Tomorrow" pitchFamily="34" charset="-122"/>
                <a:cs typeface="Times New Roman" panose="02020603050405020304" pitchFamily="18" charset="0"/>
              </a:rPr>
              <a:t>sayr</a:t>
            </a:r>
            <a:r>
              <a:rPr lang="en-US" sz="2400" b="1" dirty="0" smtClean="0">
                <a:latin typeface="Times New Roman" panose="02020603050405020304" pitchFamily="18" charset="0"/>
                <a:ea typeface="Tomorrow" pitchFamily="34" charset="-122"/>
                <a:cs typeface="Times New Roman" panose="02020603050405020304" pitchFamily="18" charset="0"/>
              </a:rPr>
              <a:t> </a:t>
            </a:r>
            <a:r>
              <a:rPr lang="en-US" sz="2400" b="1" dirty="0">
                <a:latin typeface="Times New Roman" panose="02020603050405020304" pitchFamily="18" charset="0"/>
                <a:ea typeface="Tomorrow" pitchFamily="34" charset="-122"/>
                <a:cs typeface="Times New Roman" panose="02020603050405020304" pitchFamily="18" charset="0"/>
              </a:rPr>
              <a:t>qilamiz. </a:t>
            </a:r>
            <a:endParaRPr lang="uz-Latn-UZ" sz="2400" b="1" dirty="0" smtClean="0">
              <a:latin typeface="Times New Roman" panose="02020603050405020304" pitchFamily="18" charset="0"/>
              <a:ea typeface="Tomorrow" pitchFamily="34" charset="-122"/>
              <a:cs typeface="Times New Roman" panose="02020603050405020304" pitchFamily="18" charset="0"/>
            </a:endParaRPr>
          </a:p>
          <a:p>
            <a:pPr marL="0" indent="0">
              <a:lnSpc>
                <a:spcPts val="2850"/>
              </a:lnSpc>
              <a:buNone/>
            </a:pPr>
            <a:r>
              <a:rPr lang="uz-Latn-UZ" sz="2400" b="1" dirty="0" smtClean="0">
                <a:latin typeface="Times New Roman" panose="02020603050405020304" pitchFamily="18" charset="0"/>
                <a:ea typeface="Tomorrow" pitchFamily="34" charset="-122"/>
                <a:cs typeface="Times New Roman" panose="02020603050405020304" pitchFamily="18" charset="0"/>
              </a:rPr>
              <a:t>   </a:t>
            </a:r>
            <a:r>
              <a:rPr lang="en-US" sz="2400" b="1" dirty="0" smtClean="0">
                <a:latin typeface="Times New Roman" panose="02020603050405020304" pitchFamily="18" charset="0"/>
                <a:ea typeface="Tomorrow" pitchFamily="34" charset="-122"/>
                <a:cs typeface="Times New Roman" panose="02020603050405020304" pitchFamily="18" charset="0"/>
              </a:rPr>
              <a:t>Bu </a:t>
            </a:r>
            <a:r>
              <a:rPr lang="en-US" sz="2400" b="1" dirty="0">
                <a:latin typeface="Times New Roman" panose="02020603050405020304" pitchFamily="18" charset="0"/>
                <a:ea typeface="Tomorrow" pitchFamily="34" charset="-122"/>
                <a:cs typeface="Times New Roman" panose="02020603050405020304" pitchFamily="18" charset="0"/>
              </a:rPr>
              <a:t>oddiy va intuitiv dastur sizga o'zingizning 3D modellarni yaratish va ularni hayotga tatbiq qilish imkoniyatini beradi. </a:t>
            </a:r>
            <a:endParaRPr lang="uz-Latn-UZ" sz="2400" b="1" dirty="0" smtClean="0">
              <a:latin typeface="Times New Roman" panose="02020603050405020304" pitchFamily="18" charset="0"/>
              <a:ea typeface="Tomorrow" pitchFamily="34" charset="-122"/>
              <a:cs typeface="Times New Roman" panose="02020603050405020304" pitchFamily="18" charset="0"/>
            </a:endParaRPr>
          </a:p>
          <a:p>
            <a:pPr marL="0" indent="0">
              <a:lnSpc>
                <a:spcPts val="2850"/>
              </a:lnSpc>
              <a:buNone/>
            </a:pPr>
            <a:r>
              <a:rPr lang="uz-Latn-UZ" sz="2400" b="1" dirty="0" smtClean="0">
                <a:latin typeface="Times New Roman" panose="02020603050405020304" pitchFamily="18" charset="0"/>
                <a:ea typeface="Tomorrow" pitchFamily="34" charset="-122"/>
                <a:cs typeface="Times New Roman" panose="02020603050405020304" pitchFamily="18" charset="0"/>
              </a:rPr>
              <a:t>   </a:t>
            </a:r>
            <a:r>
              <a:rPr lang="en-US" sz="2400" b="1" dirty="0" smtClean="0">
                <a:latin typeface="Times New Roman" panose="02020603050405020304" pitchFamily="18" charset="0"/>
                <a:ea typeface="Tomorrow" pitchFamily="34" charset="-122"/>
                <a:cs typeface="Times New Roman" panose="02020603050405020304" pitchFamily="18" charset="0"/>
              </a:rPr>
              <a:t>Biz </a:t>
            </a:r>
            <a:r>
              <a:rPr lang="en-US" sz="2400" b="1" dirty="0">
                <a:latin typeface="Times New Roman" panose="02020603050405020304" pitchFamily="18" charset="0"/>
                <a:ea typeface="Tomorrow" pitchFamily="34" charset="-122"/>
                <a:cs typeface="Times New Roman" panose="02020603050405020304" pitchFamily="18" charset="0"/>
              </a:rPr>
              <a:t>ushbu taqdimotda 3D modellashtirishning asoslarini o'rganamiz, Tinkercad imkoniyatlari bilan tanishamiz, shuningdek, dasturni amalda qo'llash bo'yicha amaliy ko'nikmalarni rivojlantiramiz.</a:t>
            </a:r>
            <a:endParaRPr lang="en-US" sz="2400" b="1" dirty="0">
              <a:latin typeface="Times New Roman" panose="02020603050405020304" pitchFamily="18" charset="0"/>
              <a:cs typeface="Times New Roman" panose="02020603050405020304" pitchFamily="18" charset="0"/>
            </a:endParaRPr>
          </a:p>
        </p:txBody>
      </p:sp>
      <p:sp>
        <p:nvSpPr>
          <p:cNvPr id="5" name="Shape 2"/>
          <p:cNvSpPr/>
          <p:nvPr/>
        </p:nvSpPr>
        <p:spPr>
          <a:xfrm>
            <a:off x="6280190" y="6737152"/>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6744772"/>
            <a:ext cx="347663" cy="347663"/>
          </a:xfrm>
          <a:prstGeom prst="rect">
            <a:avLst/>
          </a:prstGeom>
        </p:spPr>
      </p:pic>
      <p:sp>
        <p:nvSpPr>
          <p:cNvPr id="7" name="Text 3"/>
          <p:cNvSpPr/>
          <p:nvPr/>
        </p:nvSpPr>
        <p:spPr>
          <a:xfrm>
            <a:off x="6756440" y="6720245"/>
            <a:ext cx="3175159" cy="396835"/>
          </a:xfrm>
          <a:prstGeom prst="rect">
            <a:avLst/>
          </a:prstGeom>
          <a:noFill/>
          <a:ln/>
        </p:spPr>
        <p:txBody>
          <a:bodyPr wrap="none" lIns="0" tIns="0" rIns="0" bIns="0" rtlCol="0" anchor="t"/>
          <a:lstStyle/>
          <a:p>
            <a:pPr marL="0" indent="0" algn="l">
              <a:lnSpc>
                <a:spcPts val="3100"/>
              </a:lnSpc>
              <a:buNone/>
            </a:pPr>
            <a:r>
              <a:rPr lang="en-US" sz="2200" b="1" dirty="0" smtClean="0">
                <a:solidFill>
                  <a:srgbClr val="61615C"/>
                </a:solidFill>
                <a:latin typeface="Tomorrow Bold" pitchFamily="34" charset="0"/>
                <a:ea typeface="Tomorrow Bold" pitchFamily="34" charset="-122"/>
                <a:cs typeface="Tomorrow Bold" pitchFamily="34" charset="-120"/>
              </a:rPr>
              <a:t> </a:t>
            </a:r>
            <a:r>
              <a:rPr lang="en-US" sz="2200" b="1" dirty="0">
                <a:solidFill>
                  <a:srgbClr val="61615C"/>
                </a:solidFill>
                <a:latin typeface="Tomorrow Bold" pitchFamily="34" charset="0"/>
                <a:ea typeface="Tomorrow Bold" pitchFamily="34" charset="-122"/>
                <a:cs typeface="Tomorrow Bold" pitchFamily="34" charset="-120"/>
              </a:rPr>
              <a:t>Feruza Xoshimova</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8071" y="595551"/>
            <a:ext cx="13114258" cy="1353741"/>
          </a:xfrm>
          <a:prstGeom prst="rect">
            <a:avLst/>
          </a:prstGeom>
          <a:noFill/>
          <a:ln/>
        </p:spPr>
        <p:txBody>
          <a:bodyPr wrap="square" lIns="0" tIns="0" rIns="0" bIns="0" rtlCol="0" anchor="t"/>
          <a:lstStyle/>
          <a:p>
            <a:pPr marL="0" indent="0">
              <a:lnSpc>
                <a:spcPts val="5300"/>
              </a:lnSpc>
              <a:buNone/>
            </a:pPr>
            <a:r>
              <a:rPr lang="en-US" sz="4250" b="1" dirty="0">
                <a:solidFill>
                  <a:schemeClr val="accent1"/>
                </a:solidFill>
                <a:latin typeface="Times New Roman" panose="02020603050405020304" pitchFamily="18" charset="0"/>
                <a:ea typeface="Tomorrow Semi Bold" pitchFamily="34" charset="-122"/>
                <a:cs typeface="Times New Roman" panose="02020603050405020304" pitchFamily="18" charset="0"/>
              </a:rPr>
              <a:t>Loyihalarni ulashish va boshqalar bilan hamkorlik</a:t>
            </a:r>
            <a:endParaRPr lang="en-US" sz="4250" b="1" dirty="0">
              <a:solidFill>
                <a:schemeClr val="accent1"/>
              </a:solidFill>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stretch>
            <a:fillRect/>
          </a:stretch>
        </p:blipFill>
        <p:spPr>
          <a:xfrm>
            <a:off x="826731" y="1372868"/>
            <a:ext cx="4154805" cy="2567821"/>
          </a:xfrm>
          <a:prstGeom prst="rect">
            <a:avLst/>
          </a:prstGeom>
        </p:spPr>
      </p:pic>
      <p:sp>
        <p:nvSpPr>
          <p:cNvPr id="4" name="Text 1"/>
          <p:cNvSpPr/>
          <p:nvPr/>
        </p:nvSpPr>
        <p:spPr>
          <a:xfrm>
            <a:off x="851811" y="4108902"/>
            <a:ext cx="2707481" cy="338376"/>
          </a:xfrm>
          <a:prstGeom prst="rect">
            <a:avLst/>
          </a:prstGeom>
          <a:noFill/>
          <a:ln/>
        </p:spPr>
        <p:txBody>
          <a:bodyPr wrap="none" lIns="0" tIns="0" rIns="0" bIns="0" rtlCol="0" anchor="t"/>
          <a:lstStyle/>
          <a:p>
            <a:pPr marL="0" indent="0" algn="l">
              <a:lnSpc>
                <a:spcPts val="2650"/>
              </a:lnSpc>
              <a:buNone/>
            </a:pPr>
            <a:r>
              <a:rPr lang="en-US" sz="2800" b="1" dirty="0">
                <a:solidFill>
                  <a:srgbClr val="61615C"/>
                </a:solidFill>
                <a:latin typeface="Times New Roman" panose="02020603050405020304" pitchFamily="18" charset="0"/>
                <a:ea typeface="Tomorrow Semi Bold" pitchFamily="34" charset="-122"/>
                <a:cs typeface="Times New Roman" panose="02020603050405020304" pitchFamily="18" charset="0"/>
              </a:rPr>
              <a:t>Modelni ulashish</a:t>
            </a:r>
            <a:endParaRPr lang="en-US" sz="2800" b="1" dirty="0">
              <a:latin typeface="Times New Roman" panose="02020603050405020304" pitchFamily="18" charset="0"/>
              <a:cs typeface="Times New Roman" panose="02020603050405020304" pitchFamily="18" charset="0"/>
            </a:endParaRPr>
          </a:p>
        </p:txBody>
      </p:sp>
      <p:sp>
        <p:nvSpPr>
          <p:cNvPr id="5" name="Text 2"/>
          <p:cNvSpPr/>
          <p:nvPr/>
        </p:nvSpPr>
        <p:spPr>
          <a:xfrm>
            <a:off x="851811" y="4823102"/>
            <a:ext cx="4154805" cy="1732359"/>
          </a:xfrm>
          <a:prstGeom prst="rect">
            <a:avLst/>
          </a:prstGeom>
          <a:noFill/>
          <a:ln/>
        </p:spPr>
        <p:txBody>
          <a:bodyPr wrap="square" lIns="0" tIns="0" rIns="0" bIns="0" rtlCol="0" anchor="t"/>
          <a:lstStyle/>
          <a:p>
            <a:pPr marL="0" indent="0" algn="l">
              <a:lnSpc>
                <a:spcPts val="2700"/>
              </a:lnSpc>
              <a:buNone/>
            </a:pPr>
            <a:r>
              <a:rPr lang="en-US" sz="2800" dirty="0">
                <a:latin typeface="Times New Roman" panose="02020603050405020304" pitchFamily="18" charset="0"/>
                <a:ea typeface="Tomorrow" pitchFamily="34" charset="-122"/>
                <a:cs typeface="Times New Roman" panose="02020603050405020304" pitchFamily="18" charset="0"/>
              </a:rPr>
              <a:t>Tinkercad sizga yaratgan modellarni boshqalar bilan ulashish imkonini beradi. Siz modelni veb-saytingizga yoki ijtimoiy tarmoqlarga joylashtirishingiz mumkin.</a:t>
            </a:r>
            <a:endParaRPr lang="en-US" sz="2800" dirty="0">
              <a:latin typeface="Times New Roman" panose="02020603050405020304" pitchFamily="18" charset="0"/>
              <a:cs typeface="Times New Roman" panose="02020603050405020304" pitchFamily="18" charset="0"/>
            </a:endParaRPr>
          </a:p>
        </p:txBody>
      </p:sp>
      <p:pic>
        <p:nvPicPr>
          <p:cNvPr id="6" name="Image 1" descr="preencoded.png"/>
          <p:cNvPicPr>
            <a:picLocks noChangeAspect="1"/>
          </p:cNvPicPr>
          <p:nvPr/>
        </p:nvPicPr>
        <p:blipFill>
          <a:blip r:embed="rId3"/>
          <a:stretch>
            <a:fillRect/>
          </a:stretch>
        </p:blipFill>
        <p:spPr>
          <a:xfrm>
            <a:off x="5143937" y="1346636"/>
            <a:ext cx="4154924" cy="2567821"/>
          </a:xfrm>
          <a:prstGeom prst="rect">
            <a:avLst/>
          </a:prstGeom>
        </p:spPr>
      </p:pic>
      <p:sp>
        <p:nvSpPr>
          <p:cNvPr id="7" name="Text 3"/>
          <p:cNvSpPr/>
          <p:nvPr/>
        </p:nvSpPr>
        <p:spPr>
          <a:xfrm>
            <a:off x="5237678" y="4078290"/>
            <a:ext cx="3022759" cy="338376"/>
          </a:xfrm>
          <a:prstGeom prst="rect">
            <a:avLst/>
          </a:prstGeom>
          <a:noFill/>
          <a:ln/>
        </p:spPr>
        <p:txBody>
          <a:bodyPr wrap="none" lIns="0" tIns="0" rIns="0" bIns="0" rtlCol="0" anchor="t"/>
          <a:lstStyle/>
          <a:p>
            <a:pPr marL="0" indent="0" algn="l">
              <a:lnSpc>
                <a:spcPts val="2650"/>
              </a:lnSpc>
              <a:buNone/>
            </a:pPr>
            <a:r>
              <a:rPr lang="en-US" sz="2800" b="1" dirty="0">
                <a:latin typeface="Times New Roman" panose="02020603050405020304" pitchFamily="18" charset="0"/>
                <a:ea typeface="Tomorrow Semi Bold" pitchFamily="34" charset="-122"/>
                <a:cs typeface="Times New Roman" panose="02020603050405020304" pitchFamily="18" charset="0"/>
              </a:rPr>
              <a:t>Modelni eksport qilish</a:t>
            </a:r>
            <a:endParaRPr lang="en-US" sz="2800" b="1" dirty="0">
              <a:latin typeface="Times New Roman" panose="02020603050405020304" pitchFamily="18" charset="0"/>
              <a:cs typeface="Times New Roman" panose="02020603050405020304" pitchFamily="18" charset="0"/>
            </a:endParaRPr>
          </a:p>
        </p:txBody>
      </p:sp>
      <p:sp>
        <p:nvSpPr>
          <p:cNvPr id="8" name="Text 4"/>
          <p:cNvSpPr/>
          <p:nvPr/>
        </p:nvSpPr>
        <p:spPr>
          <a:xfrm>
            <a:off x="5143937" y="4866442"/>
            <a:ext cx="4154924" cy="1385888"/>
          </a:xfrm>
          <a:prstGeom prst="rect">
            <a:avLst/>
          </a:prstGeom>
          <a:noFill/>
          <a:ln/>
        </p:spPr>
        <p:txBody>
          <a:bodyPr wrap="square" lIns="0" tIns="0" rIns="0" bIns="0" rtlCol="0" anchor="t"/>
          <a:lstStyle/>
          <a:p>
            <a:pPr marL="0" indent="0" algn="l">
              <a:lnSpc>
                <a:spcPts val="2700"/>
              </a:lnSpc>
              <a:buNone/>
            </a:pPr>
            <a:r>
              <a:rPr lang="en-US" sz="2800" dirty="0">
                <a:solidFill>
                  <a:srgbClr val="61615C"/>
                </a:solidFill>
                <a:latin typeface="Times New Roman" panose="02020603050405020304" pitchFamily="18" charset="0"/>
                <a:ea typeface="Tomorrow" pitchFamily="34" charset="-122"/>
                <a:cs typeface="Times New Roman" panose="02020603050405020304" pitchFamily="18" charset="0"/>
              </a:rPr>
              <a:t>Modelni boshqa dasturlarda ishlatish uchun eksport qilishingiz mumkin. Siz modelni STL, OBJ va boshqa formatlarda eksport qilishingiz mumkin</a:t>
            </a:r>
            <a:r>
              <a:rPr lang="en-US" sz="1700" dirty="0">
                <a:solidFill>
                  <a:srgbClr val="61615C"/>
                </a:solidFill>
                <a:latin typeface="Tomorrow" pitchFamily="34" charset="0"/>
                <a:ea typeface="Tomorrow" pitchFamily="34" charset="-122"/>
                <a:cs typeface="Tomorrow" pitchFamily="34" charset="-120"/>
              </a:rPr>
              <a:t>.</a:t>
            </a:r>
            <a:endParaRPr lang="en-US" sz="1700" dirty="0"/>
          </a:p>
        </p:txBody>
      </p:sp>
      <p:pic>
        <p:nvPicPr>
          <p:cNvPr id="9" name="Image 2" descr="preencoded.png"/>
          <p:cNvPicPr>
            <a:picLocks noChangeAspect="1"/>
          </p:cNvPicPr>
          <p:nvPr/>
        </p:nvPicPr>
        <p:blipFill>
          <a:blip r:embed="rId3"/>
          <a:stretch>
            <a:fillRect/>
          </a:stretch>
        </p:blipFill>
        <p:spPr>
          <a:xfrm>
            <a:off x="9461262" y="1346637"/>
            <a:ext cx="4154924" cy="2567821"/>
          </a:xfrm>
          <a:prstGeom prst="rect">
            <a:avLst/>
          </a:prstGeom>
        </p:spPr>
      </p:pic>
      <p:sp>
        <p:nvSpPr>
          <p:cNvPr id="10" name="Text 5"/>
          <p:cNvSpPr/>
          <p:nvPr/>
        </p:nvSpPr>
        <p:spPr>
          <a:xfrm>
            <a:off x="9717405" y="4084749"/>
            <a:ext cx="2707481" cy="338376"/>
          </a:xfrm>
          <a:prstGeom prst="rect">
            <a:avLst/>
          </a:prstGeom>
          <a:noFill/>
          <a:ln/>
        </p:spPr>
        <p:txBody>
          <a:bodyPr wrap="none" lIns="0" tIns="0" rIns="0" bIns="0" rtlCol="0" anchor="t"/>
          <a:lstStyle/>
          <a:p>
            <a:pPr marL="0" indent="0" algn="l">
              <a:lnSpc>
                <a:spcPts val="2650"/>
              </a:lnSpc>
              <a:buNone/>
            </a:pPr>
            <a:r>
              <a:rPr lang="en-US" sz="2800" b="1" dirty="0">
                <a:latin typeface="Times New Roman" panose="02020603050405020304" pitchFamily="18" charset="0"/>
                <a:ea typeface="Tomorrow Semi Bold" pitchFamily="34" charset="-122"/>
                <a:cs typeface="Times New Roman" panose="02020603050405020304" pitchFamily="18" charset="0"/>
              </a:rPr>
              <a:t>Hamkorlik</a:t>
            </a:r>
            <a:endParaRPr lang="en-US" sz="2800" b="1" dirty="0">
              <a:latin typeface="Times New Roman" panose="02020603050405020304" pitchFamily="18" charset="0"/>
              <a:cs typeface="Times New Roman" panose="02020603050405020304" pitchFamily="18" charset="0"/>
            </a:endParaRPr>
          </a:p>
        </p:txBody>
      </p:sp>
      <p:sp>
        <p:nvSpPr>
          <p:cNvPr id="11" name="Text 6"/>
          <p:cNvSpPr/>
          <p:nvPr/>
        </p:nvSpPr>
        <p:spPr>
          <a:xfrm>
            <a:off x="9461262" y="4665544"/>
            <a:ext cx="4154924" cy="2078831"/>
          </a:xfrm>
          <a:prstGeom prst="rect">
            <a:avLst/>
          </a:prstGeom>
          <a:noFill/>
          <a:ln/>
        </p:spPr>
        <p:txBody>
          <a:bodyPr wrap="square" lIns="0" tIns="0" rIns="0" bIns="0" rtlCol="0" anchor="t"/>
          <a:lstStyle/>
          <a:p>
            <a:pPr marL="0" indent="0" algn="l">
              <a:lnSpc>
                <a:spcPts val="2700"/>
              </a:lnSpc>
              <a:buNone/>
            </a:pPr>
            <a:r>
              <a:rPr lang="en-US" sz="2800" dirty="0">
                <a:latin typeface="Times New Roman" panose="02020603050405020304" pitchFamily="18" charset="0"/>
                <a:ea typeface="Tomorrow" pitchFamily="34" charset="-122"/>
                <a:cs typeface="Times New Roman" panose="02020603050405020304" pitchFamily="18" charset="0"/>
              </a:rPr>
              <a:t>Tinkercad sizga boshqalar bilan hamkorlik qilib, birgalikda loyihalarni yaratish imkonini beradi. Bu sizga boshqa foydalanuvchilar bilan modelni tahrirlash va uni birgalikda rivojlantirish imkonini beradi.</a:t>
            </a:r>
            <a:endParaRPr lang="en-US" sz="2800"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a:stretch>
            <a:fillRect/>
          </a:stretch>
        </p:blipFill>
        <p:spPr>
          <a:xfrm>
            <a:off x="851811" y="1441811"/>
            <a:ext cx="4061064" cy="2377475"/>
          </a:xfrm>
          <a:prstGeom prst="rect">
            <a:avLst/>
          </a:prstGeom>
        </p:spPr>
      </p:pic>
      <p:pic>
        <p:nvPicPr>
          <p:cNvPr id="14" name="Рисунок 13"/>
          <p:cNvPicPr>
            <a:picLocks noChangeAspect="1"/>
          </p:cNvPicPr>
          <p:nvPr/>
        </p:nvPicPr>
        <p:blipFill>
          <a:blip r:embed="rId5"/>
          <a:stretch>
            <a:fillRect/>
          </a:stretch>
        </p:blipFill>
        <p:spPr>
          <a:xfrm>
            <a:off x="5237678" y="1381563"/>
            <a:ext cx="3967441" cy="2497965"/>
          </a:xfrm>
          <a:prstGeom prst="rect">
            <a:avLst/>
          </a:prstGeom>
        </p:spPr>
      </p:pic>
      <p:pic>
        <p:nvPicPr>
          <p:cNvPr id="15" name="Рисунок 14"/>
          <p:cNvPicPr>
            <a:picLocks noChangeAspect="1"/>
          </p:cNvPicPr>
          <p:nvPr/>
        </p:nvPicPr>
        <p:blipFill>
          <a:blip r:embed="rId6"/>
          <a:stretch>
            <a:fillRect/>
          </a:stretch>
        </p:blipFill>
        <p:spPr>
          <a:xfrm>
            <a:off x="9461262" y="1363381"/>
            <a:ext cx="3935435" cy="245590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Shape 0"/>
          <p:cNvSpPr/>
          <p:nvPr/>
        </p:nvSpPr>
        <p:spPr>
          <a:xfrm>
            <a:off x="0" y="0"/>
            <a:ext cx="14630400" cy="2835235"/>
          </a:xfrm>
          <a:prstGeom prst="rect">
            <a:avLst/>
          </a:prstGeom>
          <a:solidFill>
            <a:srgbClr val="E5E0DF"/>
          </a:solidFill>
          <a:ln/>
        </p:spPr>
      </p:sp>
      <p:pic>
        <p:nvPicPr>
          <p:cNvPr id="4" name="Image 1" descr="preencoded.png"/>
          <p:cNvPicPr>
            <a:picLocks noChangeAspect="1"/>
          </p:cNvPicPr>
          <p:nvPr/>
        </p:nvPicPr>
        <p:blipFill>
          <a:blip r:embed="rId4"/>
          <a:stretch>
            <a:fillRect/>
          </a:stretch>
        </p:blipFill>
        <p:spPr>
          <a:xfrm>
            <a:off x="0" y="0"/>
            <a:ext cx="14630400" cy="2835235"/>
          </a:xfrm>
          <a:prstGeom prst="rect">
            <a:avLst/>
          </a:prstGeom>
        </p:spPr>
      </p:pic>
      <p:sp>
        <p:nvSpPr>
          <p:cNvPr id="5" name="Text 1"/>
          <p:cNvSpPr/>
          <p:nvPr/>
        </p:nvSpPr>
        <p:spPr>
          <a:xfrm>
            <a:off x="2350742" y="3939703"/>
            <a:ext cx="11086624" cy="708779"/>
          </a:xfrm>
          <a:prstGeom prst="rect">
            <a:avLst/>
          </a:prstGeom>
          <a:noFill/>
          <a:ln/>
        </p:spPr>
        <p:txBody>
          <a:bodyPr wrap="none" lIns="0" tIns="0" rIns="0" bIns="0" rtlCol="0" anchor="t"/>
          <a:lstStyle/>
          <a:p>
            <a:pPr marL="0" indent="0">
              <a:lnSpc>
                <a:spcPts val="5550"/>
              </a:lnSpc>
              <a:buNone/>
            </a:pPr>
            <a:r>
              <a:rPr lang="en-US" sz="4450" b="1" dirty="0">
                <a:latin typeface="Times New Roman" panose="02020603050405020304" pitchFamily="18" charset="0"/>
                <a:ea typeface="Tomorrow Semi Bold" pitchFamily="34" charset="-122"/>
                <a:cs typeface="Times New Roman" panose="02020603050405020304" pitchFamily="18" charset="0"/>
              </a:rPr>
              <a:t>Yakuniy xulosalar va keyingi qadamlar</a:t>
            </a:r>
            <a:endParaRPr lang="en-US" sz="4450" b="1" dirty="0">
              <a:latin typeface="Times New Roman" panose="02020603050405020304" pitchFamily="18" charset="0"/>
              <a:cs typeface="Times New Roman" panose="02020603050405020304" pitchFamily="18" charset="0"/>
            </a:endParaRPr>
          </a:p>
        </p:txBody>
      </p:sp>
      <p:sp>
        <p:nvSpPr>
          <p:cNvPr id="6" name="Text 2"/>
          <p:cNvSpPr/>
          <p:nvPr/>
        </p:nvSpPr>
        <p:spPr>
          <a:xfrm>
            <a:off x="791875" y="5149571"/>
            <a:ext cx="13042821" cy="1814513"/>
          </a:xfrm>
          <a:prstGeom prst="rect">
            <a:avLst/>
          </a:prstGeom>
          <a:noFill/>
          <a:ln/>
        </p:spPr>
        <p:txBody>
          <a:bodyPr wrap="square" lIns="0" tIns="0" rIns="0" bIns="0" rtlCol="0" anchor="t"/>
          <a:lstStyle/>
          <a:p>
            <a:pPr marL="0" indent="0" algn="ctr">
              <a:lnSpc>
                <a:spcPts val="2850"/>
              </a:lnSpc>
              <a:buNone/>
            </a:pPr>
            <a:r>
              <a:rPr lang="en-US" sz="2800" dirty="0">
                <a:latin typeface="Times New Roman" panose="02020603050405020304" pitchFamily="18" charset="0"/>
                <a:ea typeface="Tomorrow" pitchFamily="34" charset="-122"/>
                <a:cs typeface="Times New Roman" panose="02020603050405020304" pitchFamily="18" charset="0"/>
              </a:rPr>
              <a:t>Tinkercad - bu 3D modellashtirishni o'rganish uchun ajoyib dastur. U oddiy, intuitiv va foydalanuvchilarga qulaylik yaratadi. Bu dastur sizga o'zingizning noyob 3D modellarni yaratish va ularni turli xil maqsadlar uchun ishlatish imkonini beradi. 3D modellashtirishning ko'nikmalarini rivojlantirishda Tinkercad mukammal boshlang'ich nuqtadir. Siz yangi loyihalarni boshlab, o'zingizni yangi g'oyalar bilan sinovdan o'tkazib, 3D modellashtirish dunyosini kengaytirishingiz mumkin.</a:t>
            </a:r>
            <a:endParaRPr lang="en-US" sz="28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5"/>
          <a:stretch>
            <a:fillRect/>
          </a:stretch>
        </p:blipFill>
        <p:spPr>
          <a:xfrm>
            <a:off x="0" y="0"/>
            <a:ext cx="14532599" cy="343861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5421" y="419055"/>
            <a:ext cx="12612410" cy="708779"/>
          </a:xfrm>
          <a:prstGeom prst="rect">
            <a:avLst/>
          </a:prstGeom>
          <a:noFill/>
          <a:ln/>
        </p:spPr>
        <p:txBody>
          <a:bodyPr wrap="none" lIns="0" tIns="0" rIns="0" bIns="0" rtlCol="0" anchor="t"/>
          <a:lstStyle/>
          <a:p>
            <a:pPr marL="0" indent="0">
              <a:lnSpc>
                <a:spcPts val="5550"/>
              </a:lnSpc>
              <a:buNone/>
            </a:pPr>
            <a:r>
              <a:rPr lang="en-US" sz="4450" b="1" dirty="0">
                <a:solidFill>
                  <a:srgbClr val="1D1D1B"/>
                </a:solidFill>
                <a:latin typeface="Times New Roman" panose="02020603050405020304" pitchFamily="18" charset="0"/>
                <a:ea typeface="Tomorrow Semi Bold" pitchFamily="34" charset="-122"/>
                <a:cs typeface="Times New Roman" panose="02020603050405020304" pitchFamily="18" charset="0"/>
              </a:rPr>
              <a:t>Tinkercad dasturi haqida umumiy ma'lumot</a:t>
            </a:r>
            <a:endParaRPr lang="en-US" sz="4450" b="1" dirty="0">
              <a:latin typeface="Times New Roman" panose="02020603050405020304" pitchFamily="18" charset="0"/>
              <a:cs typeface="Times New Roman" panose="02020603050405020304" pitchFamily="18" charset="0"/>
            </a:endParaRPr>
          </a:p>
        </p:txBody>
      </p:sp>
      <p:sp>
        <p:nvSpPr>
          <p:cNvPr id="3" name="Text 1"/>
          <p:cNvSpPr/>
          <p:nvPr/>
        </p:nvSpPr>
        <p:spPr>
          <a:xfrm>
            <a:off x="646645" y="1845267"/>
            <a:ext cx="2835235" cy="354330"/>
          </a:xfrm>
          <a:prstGeom prst="rect">
            <a:avLst/>
          </a:prstGeom>
          <a:noFill/>
          <a:ln/>
        </p:spPr>
        <p:txBody>
          <a:bodyPr wrap="none" lIns="0" tIns="0" rIns="0" bIns="0" rtlCol="0" anchor="t"/>
          <a:lstStyle/>
          <a:p>
            <a:pPr marL="0" indent="0">
              <a:lnSpc>
                <a:spcPts val="2750"/>
              </a:lnSpc>
              <a:buNone/>
            </a:pPr>
            <a:r>
              <a:rPr lang="en-US" sz="3600" b="1" dirty="0">
                <a:solidFill>
                  <a:srgbClr val="FF0000"/>
                </a:solidFill>
                <a:latin typeface="Times New Roman" panose="02020603050405020304" pitchFamily="18" charset="0"/>
                <a:ea typeface="Tomorrow Semi Bold" pitchFamily="34" charset="-122"/>
                <a:cs typeface="Times New Roman" panose="02020603050405020304" pitchFamily="18" charset="0"/>
              </a:rPr>
              <a:t>Intuitiv interfeys</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 2"/>
          <p:cNvSpPr/>
          <p:nvPr/>
        </p:nvSpPr>
        <p:spPr>
          <a:xfrm>
            <a:off x="646645" y="2763797"/>
            <a:ext cx="3978116" cy="2177415"/>
          </a:xfrm>
          <a:prstGeom prst="rect">
            <a:avLst/>
          </a:prstGeom>
          <a:noFill/>
          <a:ln/>
        </p:spPr>
        <p:txBody>
          <a:bodyPr wrap="square" lIns="0" tIns="0" rIns="0" bIns="0" rtlCol="0" anchor="t"/>
          <a:lstStyle/>
          <a:p>
            <a:pPr marL="0" indent="0">
              <a:lnSpc>
                <a:spcPts val="2850"/>
              </a:lnSpc>
              <a:buNone/>
            </a:pPr>
            <a:r>
              <a:rPr lang="en-US" sz="3200" dirty="0">
                <a:latin typeface="Times New Roman" panose="02020603050405020304" pitchFamily="18" charset="0"/>
                <a:ea typeface="Tomorrow" pitchFamily="34" charset="-122"/>
                <a:cs typeface="Times New Roman" panose="02020603050405020304" pitchFamily="18" charset="0"/>
              </a:rPr>
              <a:t>Tinkercad foydalanuvchilar uchun oddiy va intuitiv interfeysga ega. </a:t>
            </a:r>
            <a:endParaRPr lang="uz-Latn-UZ" sz="3200" dirty="0" smtClean="0">
              <a:latin typeface="Times New Roman" panose="02020603050405020304" pitchFamily="18" charset="0"/>
              <a:ea typeface="Tomorrow" pitchFamily="34" charset="-122"/>
              <a:cs typeface="Times New Roman" panose="02020603050405020304" pitchFamily="18" charset="0"/>
            </a:endParaRPr>
          </a:p>
          <a:p>
            <a:pPr marL="0" indent="0">
              <a:lnSpc>
                <a:spcPts val="2850"/>
              </a:lnSpc>
              <a:buNone/>
            </a:pPr>
            <a:r>
              <a:rPr lang="en-US" sz="3200" dirty="0" smtClean="0">
                <a:latin typeface="Times New Roman" panose="02020603050405020304" pitchFamily="18" charset="0"/>
                <a:ea typeface="Tomorrow" pitchFamily="34" charset="-122"/>
                <a:cs typeface="Times New Roman" panose="02020603050405020304" pitchFamily="18" charset="0"/>
              </a:rPr>
              <a:t>U </a:t>
            </a:r>
            <a:r>
              <a:rPr lang="en-US" sz="3200" dirty="0">
                <a:latin typeface="Times New Roman" panose="02020603050405020304" pitchFamily="18" charset="0"/>
                <a:ea typeface="Tomorrow" pitchFamily="34" charset="-122"/>
                <a:cs typeface="Times New Roman" panose="02020603050405020304" pitchFamily="18" charset="0"/>
              </a:rPr>
              <a:t>boshlayotganlar uchun ham osonlikcha tushunarli. </a:t>
            </a:r>
            <a:endParaRPr lang="uz-Latn-UZ" sz="3200" dirty="0" smtClean="0">
              <a:latin typeface="Times New Roman" panose="02020603050405020304" pitchFamily="18" charset="0"/>
              <a:ea typeface="Tomorrow" pitchFamily="34" charset="-122"/>
              <a:cs typeface="Times New Roman" panose="02020603050405020304" pitchFamily="18" charset="0"/>
            </a:endParaRPr>
          </a:p>
          <a:p>
            <a:pPr marL="0" indent="0">
              <a:lnSpc>
                <a:spcPts val="2850"/>
              </a:lnSpc>
              <a:buNone/>
            </a:pPr>
            <a:r>
              <a:rPr lang="en-US" sz="3200" dirty="0" err="1" smtClean="0">
                <a:latin typeface="Times New Roman" panose="02020603050405020304" pitchFamily="18" charset="0"/>
                <a:ea typeface="Tomorrow" pitchFamily="34" charset="-122"/>
                <a:cs typeface="Times New Roman" panose="02020603050405020304" pitchFamily="18" charset="0"/>
              </a:rPr>
              <a:t>Dasturda</a:t>
            </a:r>
            <a:r>
              <a:rPr lang="en-US" sz="3200" dirty="0" smtClean="0">
                <a:latin typeface="Times New Roman" panose="02020603050405020304" pitchFamily="18" charset="0"/>
                <a:ea typeface="Tomorrow" pitchFamily="34" charset="-122"/>
                <a:cs typeface="Times New Roman" panose="02020603050405020304" pitchFamily="18" charset="0"/>
              </a:rPr>
              <a:t> </a:t>
            </a:r>
            <a:r>
              <a:rPr lang="en-US" sz="3200" dirty="0">
                <a:latin typeface="Times New Roman" panose="02020603050405020304" pitchFamily="18" charset="0"/>
                <a:ea typeface="Tomorrow" pitchFamily="34" charset="-122"/>
                <a:cs typeface="Times New Roman" panose="02020603050405020304" pitchFamily="18" charset="0"/>
              </a:rPr>
              <a:t>o'rganish uchun ko'plab turli xil qo'llanmalar mavjud.</a:t>
            </a:r>
            <a:endParaRPr lang="en-US" sz="3200" dirty="0">
              <a:latin typeface="Times New Roman" panose="02020603050405020304" pitchFamily="18" charset="0"/>
              <a:cs typeface="Times New Roman" panose="02020603050405020304" pitchFamily="18" charset="0"/>
            </a:endParaRPr>
          </a:p>
        </p:txBody>
      </p:sp>
      <p:sp>
        <p:nvSpPr>
          <p:cNvPr id="5" name="Text 3"/>
          <p:cNvSpPr/>
          <p:nvPr/>
        </p:nvSpPr>
        <p:spPr>
          <a:xfrm>
            <a:off x="5164762" y="1845267"/>
            <a:ext cx="2835235" cy="354330"/>
          </a:xfrm>
          <a:prstGeom prst="rect">
            <a:avLst/>
          </a:prstGeom>
          <a:noFill/>
          <a:ln/>
        </p:spPr>
        <p:txBody>
          <a:bodyPr wrap="none" lIns="0" tIns="0" rIns="0" bIns="0" rtlCol="0" anchor="t"/>
          <a:lstStyle/>
          <a:p>
            <a:pPr marL="0" indent="0">
              <a:lnSpc>
                <a:spcPts val="2750"/>
              </a:lnSpc>
              <a:buNone/>
            </a:pPr>
            <a:r>
              <a:rPr lang="en-US" sz="3600" b="1" dirty="0">
                <a:solidFill>
                  <a:srgbClr val="FF0000"/>
                </a:solidFill>
                <a:latin typeface="Times New Roman" panose="02020603050405020304" pitchFamily="18" charset="0"/>
                <a:ea typeface="Tomorrow Semi Bold" pitchFamily="34" charset="-122"/>
                <a:cs typeface="Times New Roman" panose="02020603050405020304" pitchFamily="18" charset="0"/>
              </a:rPr>
              <a:t>O'zlashtirish oson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 4"/>
          <p:cNvSpPr/>
          <p:nvPr/>
        </p:nvSpPr>
        <p:spPr>
          <a:xfrm>
            <a:off x="5164762" y="2748495"/>
            <a:ext cx="3978116" cy="1814513"/>
          </a:xfrm>
          <a:prstGeom prst="rect">
            <a:avLst/>
          </a:prstGeom>
          <a:noFill/>
          <a:ln/>
        </p:spPr>
        <p:txBody>
          <a:bodyPr wrap="square" lIns="0" tIns="0" rIns="0" bIns="0" rtlCol="0" anchor="t"/>
          <a:lstStyle/>
          <a:p>
            <a:pPr marL="0" indent="0">
              <a:lnSpc>
                <a:spcPts val="2850"/>
              </a:lnSpc>
              <a:buNone/>
            </a:pPr>
            <a:r>
              <a:rPr lang="en-US" sz="3200" dirty="0">
                <a:latin typeface="Times New Roman" panose="02020603050405020304" pitchFamily="18" charset="0"/>
                <a:ea typeface="Tomorrow" pitchFamily="34" charset="-122"/>
                <a:cs typeface="Times New Roman" panose="02020603050405020304" pitchFamily="18" charset="0"/>
              </a:rPr>
              <a:t>Tinkercad bepul dastur bo'lib, unga har kim internetga kirish imkoniyati bo'lsa foydalanishi mumkin. Dastur bilan ishlashni o'rganish uchun ko'plab videolar va darsliklar mavjud</a:t>
            </a:r>
            <a:r>
              <a:rPr lang="en-US" sz="1600" dirty="0">
                <a:solidFill>
                  <a:srgbClr val="61615C"/>
                </a:solidFill>
                <a:latin typeface="Tomorrow" pitchFamily="34" charset="0"/>
                <a:ea typeface="Tomorrow" pitchFamily="34" charset="-122"/>
                <a:cs typeface="Tomorrow" pitchFamily="34" charset="-120"/>
              </a:rPr>
              <a:t>.</a:t>
            </a:r>
            <a:endParaRPr lang="en-US" sz="1600" dirty="0"/>
          </a:p>
        </p:txBody>
      </p:sp>
      <p:sp>
        <p:nvSpPr>
          <p:cNvPr id="7" name="Text 5"/>
          <p:cNvSpPr/>
          <p:nvPr/>
        </p:nvSpPr>
        <p:spPr>
          <a:xfrm>
            <a:off x="9682879" y="1823845"/>
            <a:ext cx="2912745" cy="354330"/>
          </a:xfrm>
          <a:prstGeom prst="rect">
            <a:avLst/>
          </a:prstGeom>
          <a:noFill/>
          <a:ln/>
        </p:spPr>
        <p:txBody>
          <a:bodyPr wrap="none" lIns="0" tIns="0" rIns="0" bIns="0" rtlCol="0" anchor="t"/>
          <a:lstStyle/>
          <a:p>
            <a:pPr marL="0" indent="0">
              <a:lnSpc>
                <a:spcPts val="2750"/>
              </a:lnSpc>
              <a:buNone/>
            </a:pPr>
            <a:r>
              <a:rPr lang="en-US" sz="3600" b="1" dirty="0">
                <a:solidFill>
                  <a:srgbClr val="FF0000"/>
                </a:solidFill>
                <a:latin typeface="Times New Roman" panose="02020603050405020304" pitchFamily="18" charset="0"/>
                <a:ea typeface="Tomorrow Semi Bold" pitchFamily="34" charset="-122"/>
                <a:cs typeface="Times New Roman" panose="02020603050405020304" pitchFamily="18" charset="0"/>
              </a:rPr>
              <a:t>Turli xil imkoniyatlar</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Text 6"/>
          <p:cNvSpPr/>
          <p:nvPr/>
        </p:nvSpPr>
        <p:spPr>
          <a:xfrm>
            <a:off x="9872067" y="2748495"/>
            <a:ext cx="3978116" cy="2177415"/>
          </a:xfrm>
          <a:prstGeom prst="rect">
            <a:avLst/>
          </a:prstGeom>
          <a:noFill/>
          <a:ln/>
        </p:spPr>
        <p:txBody>
          <a:bodyPr wrap="square" lIns="0" tIns="0" rIns="0" bIns="0" rtlCol="0" anchor="t"/>
          <a:lstStyle/>
          <a:p>
            <a:pPr marL="0" indent="0">
              <a:lnSpc>
                <a:spcPts val="2850"/>
              </a:lnSpc>
              <a:buNone/>
            </a:pPr>
            <a:r>
              <a:rPr lang="en-US" sz="3200" dirty="0">
                <a:latin typeface="Times New Roman" panose="02020603050405020304" pitchFamily="18" charset="0"/>
                <a:ea typeface="Tomorrow" pitchFamily="34" charset="-122"/>
                <a:cs typeface="Times New Roman" panose="02020603050405020304" pitchFamily="18" charset="0"/>
              </a:rPr>
              <a:t>Tinkercad nafaqat 3D modellarni yaratishga imkon beradi, balki uni 3D chop etish uchun ham tayyorlashga yordam beradi. Shuningdek, u boshqa 3D modellashtirish dasturlari bilan mos keladi.</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9865" y="210065"/>
            <a:ext cx="14410669" cy="7600755"/>
          </a:xfrm>
          <a:prstGeom prst="rect">
            <a:avLst/>
          </a:prstGeom>
        </p:spPr>
      </p:pic>
    </p:spTree>
    <p:extLst>
      <p:ext uri="{BB962C8B-B14F-4D97-AF65-F5344CB8AC3E}">
        <p14:creationId xmlns:p14="http://schemas.microsoft.com/office/powerpoint/2010/main" val="2523896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9578" y="677942"/>
            <a:ext cx="7817644" cy="1184196"/>
          </a:xfrm>
          <a:prstGeom prst="rect">
            <a:avLst/>
          </a:prstGeom>
          <a:noFill/>
          <a:ln/>
        </p:spPr>
        <p:txBody>
          <a:bodyPr wrap="square" lIns="0" tIns="0" rIns="0" bIns="0" rtlCol="0" anchor="t"/>
          <a:lstStyle/>
          <a:p>
            <a:pPr marL="0" indent="0">
              <a:lnSpc>
                <a:spcPts val="4650"/>
              </a:lnSpc>
              <a:buNone/>
            </a:pPr>
            <a:r>
              <a:rPr lang="en-US" sz="3700" b="1" dirty="0">
                <a:solidFill>
                  <a:srgbClr val="1D1D1B"/>
                </a:solidFill>
                <a:latin typeface="Times New Roman" panose="02020603050405020304" pitchFamily="18" charset="0"/>
                <a:ea typeface="Tomorrow Semi Bold" pitchFamily="34" charset="-122"/>
                <a:cs typeface="Times New Roman" panose="02020603050405020304" pitchFamily="18" charset="0"/>
              </a:rPr>
              <a:t>3D modellashtirish uchun Tinkercad imkoniyatlari</a:t>
            </a:r>
            <a:endParaRPr lang="en-US" sz="3700" b="1" dirty="0">
              <a:latin typeface="Times New Roman" panose="02020603050405020304" pitchFamily="18" charset="0"/>
              <a:cs typeface="Times New Roman" panose="02020603050405020304" pitchFamily="18" charset="0"/>
            </a:endParaRPr>
          </a:p>
        </p:txBody>
      </p:sp>
      <p:sp>
        <p:nvSpPr>
          <p:cNvPr id="4" name="Shape 1"/>
          <p:cNvSpPr/>
          <p:nvPr/>
        </p:nvSpPr>
        <p:spPr>
          <a:xfrm>
            <a:off x="6149578" y="2146340"/>
            <a:ext cx="3814167" cy="2607945"/>
          </a:xfrm>
          <a:prstGeom prst="roundRect">
            <a:avLst>
              <a:gd name="adj" fmla="val 1090"/>
            </a:avLst>
          </a:prstGeom>
          <a:solidFill>
            <a:srgbClr val="F0EAEA"/>
          </a:solidFill>
          <a:ln/>
        </p:spPr>
      </p:sp>
      <p:sp>
        <p:nvSpPr>
          <p:cNvPr id="5" name="Text 2"/>
          <p:cNvSpPr/>
          <p:nvPr/>
        </p:nvSpPr>
        <p:spPr>
          <a:xfrm>
            <a:off x="6339007" y="2335768"/>
            <a:ext cx="2368629" cy="295989"/>
          </a:xfrm>
          <a:prstGeom prst="rect">
            <a:avLst/>
          </a:prstGeom>
          <a:noFill/>
          <a:ln/>
        </p:spPr>
        <p:txBody>
          <a:bodyPr wrap="none" lIns="0" tIns="0" rIns="0" bIns="0" rtlCol="0" anchor="t"/>
          <a:lstStyle/>
          <a:p>
            <a:pPr marL="0" indent="0">
              <a:lnSpc>
                <a:spcPts val="2300"/>
              </a:lnSpc>
              <a:buNone/>
            </a:pPr>
            <a:r>
              <a:rPr lang="en-US" sz="2400" b="1" dirty="0">
                <a:latin typeface="Times New Roman" panose="02020603050405020304" pitchFamily="18" charset="0"/>
                <a:ea typeface="Tomorrow Semi Bold" pitchFamily="34" charset="-122"/>
                <a:cs typeface="Times New Roman" panose="02020603050405020304" pitchFamily="18" charset="0"/>
              </a:rPr>
              <a:t>Shakl yaratish</a:t>
            </a:r>
            <a:endParaRPr lang="en-US" sz="2400" b="1" dirty="0">
              <a:latin typeface="Times New Roman" panose="02020603050405020304" pitchFamily="18" charset="0"/>
              <a:cs typeface="Times New Roman" panose="02020603050405020304" pitchFamily="18" charset="0"/>
            </a:endParaRPr>
          </a:p>
        </p:txBody>
      </p:sp>
      <p:sp>
        <p:nvSpPr>
          <p:cNvPr id="6" name="Text 3"/>
          <p:cNvSpPr/>
          <p:nvPr/>
        </p:nvSpPr>
        <p:spPr>
          <a:xfrm>
            <a:off x="6339007" y="2745343"/>
            <a:ext cx="3435310" cy="1819513"/>
          </a:xfrm>
          <a:prstGeom prst="rect">
            <a:avLst/>
          </a:prstGeom>
          <a:noFill/>
          <a:ln/>
        </p:spPr>
        <p:txBody>
          <a:bodyPr wrap="square" lIns="0" tIns="0" rIns="0" bIns="0" rtlCol="0" anchor="t"/>
          <a:lstStyle/>
          <a:p>
            <a:pPr marL="0" indent="0">
              <a:lnSpc>
                <a:spcPts val="2350"/>
              </a:lnSpc>
              <a:buNone/>
            </a:pPr>
            <a:r>
              <a:rPr lang="en-US" dirty="0">
                <a:latin typeface="Times New Roman" panose="02020603050405020304" pitchFamily="18" charset="0"/>
                <a:ea typeface="Tomorrow" pitchFamily="34" charset="-122"/>
                <a:cs typeface="Times New Roman" panose="02020603050405020304" pitchFamily="18" charset="0"/>
              </a:rPr>
              <a:t>Tinkercad turli xil shakllarni yaratish uchun juda ko'p vositalarni taqdim etadi, shu jumladan kublar, silindrlar, konuslar va sferalar. Shuningdek, siz o'zingizning shakllarni qo'shishingiz mumkin.</a:t>
            </a:r>
            <a:endParaRPr lang="en-US" dirty="0">
              <a:latin typeface="Times New Roman" panose="02020603050405020304" pitchFamily="18" charset="0"/>
              <a:cs typeface="Times New Roman" panose="02020603050405020304" pitchFamily="18" charset="0"/>
            </a:endParaRPr>
          </a:p>
        </p:txBody>
      </p:sp>
      <p:sp>
        <p:nvSpPr>
          <p:cNvPr id="7" name="Shape 4"/>
          <p:cNvSpPr/>
          <p:nvPr/>
        </p:nvSpPr>
        <p:spPr>
          <a:xfrm>
            <a:off x="10153174" y="2146340"/>
            <a:ext cx="3814167" cy="2607945"/>
          </a:xfrm>
          <a:prstGeom prst="roundRect">
            <a:avLst>
              <a:gd name="adj" fmla="val 1090"/>
            </a:avLst>
          </a:prstGeom>
          <a:solidFill>
            <a:srgbClr val="F0EAEA"/>
          </a:solidFill>
          <a:ln/>
        </p:spPr>
      </p:sp>
      <p:sp>
        <p:nvSpPr>
          <p:cNvPr id="8" name="Text 5"/>
          <p:cNvSpPr/>
          <p:nvPr/>
        </p:nvSpPr>
        <p:spPr>
          <a:xfrm>
            <a:off x="10342602" y="2335768"/>
            <a:ext cx="2453521" cy="295989"/>
          </a:xfrm>
          <a:prstGeom prst="rect">
            <a:avLst/>
          </a:prstGeom>
          <a:noFill/>
          <a:ln/>
        </p:spPr>
        <p:txBody>
          <a:bodyPr wrap="none" lIns="0" tIns="0" rIns="0" bIns="0" rtlCol="0" anchor="t"/>
          <a:lstStyle/>
          <a:p>
            <a:pPr marL="0" indent="0">
              <a:lnSpc>
                <a:spcPts val="2300"/>
              </a:lnSpc>
              <a:buNone/>
            </a:pPr>
            <a:r>
              <a:rPr lang="en-US" sz="2400" b="1" dirty="0">
                <a:solidFill>
                  <a:srgbClr val="61615C"/>
                </a:solidFill>
                <a:latin typeface="Times New Roman" panose="02020603050405020304" pitchFamily="18" charset="0"/>
                <a:ea typeface="Tomorrow Semi Bold" pitchFamily="34" charset="-122"/>
                <a:cs typeface="Times New Roman" panose="02020603050405020304" pitchFamily="18" charset="0"/>
              </a:rPr>
              <a:t>Shakllarni tahrirlash</a:t>
            </a:r>
            <a:endParaRPr lang="en-US" sz="2400" b="1" dirty="0">
              <a:latin typeface="Times New Roman" panose="02020603050405020304" pitchFamily="18" charset="0"/>
              <a:cs typeface="Times New Roman" panose="02020603050405020304" pitchFamily="18" charset="0"/>
            </a:endParaRPr>
          </a:p>
        </p:txBody>
      </p:sp>
      <p:sp>
        <p:nvSpPr>
          <p:cNvPr id="9" name="Text 6"/>
          <p:cNvSpPr/>
          <p:nvPr/>
        </p:nvSpPr>
        <p:spPr>
          <a:xfrm>
            <a:off x="10342602" y="2745343"/>
            <a:ext cx="3435310" cy="1516261"/>
          </a:xfrm>
          <a:prstGeom prst="rect">
            <a:avLst/>
          </a:prstGeom>
          <a:noFill/>
          <a:ln/>
        </p:spPr>
        <p:txBody>
          <a:bodyPr wrap="square" lIns="0" tIns="0" rIns="0" bIns="0" rtlCol="0" anchor="t"/>
          <a:lstStyle/>
          <a:p>
            <a:pPr marL="0" indent="0">
              <a:lnSpc>
                <a:spcPts val="2350"/>
              </a:lnSpc>
              <a:buNone/>
            </a:pPr>
            <a:r>
              <a:rPr lang="en-US" sz="2000" dirty="0">
                <a:latin typeface="Times New Roman" panose="02020603050405020304" pitchFamily="18" charset="0"/>
                <a:ea typeface="Tomorrow" pitchFamily="34" charset="-122"/>
                <a:cs typeface="Times New Roman" panose="02020603050405020304" pitchFamily="18" charset="0"/>
              </a:rPr>
              <a:t>Siz yaratgan shakllarni o'zgartirish, ularni kattalashtirish, kichiklashtirish, aylantirish, harakatga keltirish va boshqa yo'llar bilan tahrirlash imkoniyatiga egasiz.</a:t>
            </a:r>
            <a:endParaRPr lang="en-US" sz="2000" dirty="0">
              <a:latin typeface="Times New Roman" panose="02020603050405020304" pitchFamily="18" charset="0"/>
              <a:cs typeface="Times New Roman" panose="02020603050405020304" pitchFamily="18" charset="0"/>
            </a:endParaRPr>
          </a:p>
        </p:txBody>
      </p:sp>
      <p:sp>
        <p:nvSpPr>
          <p:cNvPr id="10" name="Shape 7"/>
          <p:cNvSpPr/>
          <p:nvPr/>
        </p:nvSpPr>
        <p:spPr>
          <a:xfrm>
            <a:off x="6149578" y="4943713"/>
            <a:ext cx="3814167" cy="2607945"/>
          </a:xfrm>
          <a:prstGeom prst="roundRect">
            <a:avLst>
              <a:gd name="adj" fmla="val 1090"/>
            </a:avLst>
          </a:prstGeom>
          <a:solidFill>
            <a:srgbClr val="F0EAEA"/>
          </a:solidFill>
          <a:ln/>
        </p:spPr>
      </p:sp>
      <p:sp>
        <p:nvSpPr>
          <p:cNvPr id="11" name="Text 8"/>
          <p:cNvSpPr/>
          <p:nvPr/>
        </p:nvSpPr>
        <p:spPr>
          <a:xfrm>
            <a:off x="6339007" y="5133142"/>
            <a:ext cx="2522577" cy="295989"/>
          </a:xfrm>
          <a:prstGeom prst="rect">
            <a:avLst/>
          </a:prstGeom>
          <a:noFill/>
          <a:ln/>
        </p:spPr>
        <p:txBody>
          <a:bodyPr wrap="none" lIns="0" tIns="0" rIns="0" bIns="0" rtlCol="0" anchor="t"/>
          <a:lstStyle/>
          <a:p>
            <a:pPr marL="0" indent="0">
              <a:lnSpc>
                <a:spcPts val="2300"/>
              </a:lnSpc>
              <a:buNone/>
            </a:pPr>
            <a:r>
              <a:rPr lang="en-US" sz="2400" b="1" dirty="0">
                <a:solidFill>
                  <a:srgbClr val="61615C"/>
                </a:solidFill>
                <a:latin typeface="Times New Roman" panose="02020603050405020304" pitchFamily="18" charset="0"/>
                <a:ea typeface="Tomorrow Semi Bold" pitchFamily="34" charset="-122"/>
                <a:cs typeface="Times New Roman" panose="02020603050405020304" pitchFamily="18" charset="0"/>
              </a:rPr>
              <a:t>Tuzilmalarni yaratish</a:t>
            </a:r>
            <a:endParaRPr lang="en-US" sz="2400" b="1" dirty="0">
              <a:latin typeface="Times New Roman" panose="02020603050405020304" pitchFamily="18" charset="0"/>
              <a:cs typeface="Times New Roman" panose="02020603050405020304" pitchFamily="18" charset="0"/>
            </a:endParaRPr>
          </a:p>
        </p:txBody>
      </p:sp>
      <p:sp>
        <p:nvSpPr>
          <p:cNvPr id="12" name="Text 9"/>
          <p:cNvSpPr/>
          <p:nvPr/>
        </p:nvSpPr>
        <p:spPr>
          <a:xfrm>
            <a:off x="6339007" y="5542717"/>
            <a:ext cx="3435310" cy="1819513"/>
          </a:xfrm>
          <a:prstGeom prst="rect">
            <a:avLst/>
          </a:prstGeom>
          <a:noFill/>
          <a:ln/>
        </p:spPr>
        <p:txBody>
          <a:bodyPr wrap="square" lIns="0" tIns="0" rIns="0" bIns="0" rtlCol="0" anchor="t"/>
          <a:lstStyle/>
          <a:p>
            <a:pPr marL="0" indent="0">
              <a:lnSpc>
                <a:spcPts val="2350"/>
              </a:lnSpc>
              <a:buNone/>
            </a:pPr>
            <a:r>
              <a:rPr lang="en-US" sz="2000" dirty="0">
                <a:latin typeface="Times New Roman" panose="02020603050405020304" pitchFamily="18" charset="0"/>
                <a:ea typeface="Tomorrow" pitchFamily="34" charset="-122"/>
                <a:cs typeface="Times New Roman" panose="02020603050405020304" pitchFamily="18" charset="0"/>
              </a:rPr>
              <a:t>Tinkercad sizga bir nechta shakllarni birlashtirib, murakkab 3D tuzilmalarni yaratishga imkon beradi. Siz turli xil shakllarni bir-birining ustiga qo'yishingiz, kesib tashlashingiz va birlashtirishingiz mumkin</a:t>
            </a:r>
            <a:r>
              <a:rPr lang="en-US" sz="1450" dirty="0">
                <a:solidFill>
                  <a:srgbClr val="61615C"/>
                </a:solidFill>
                <a:latin typeface="Tomorrow" pitchFamily="34" charset="0"/>
                <a:ea typeface="Tomorrow" pitchFamily="34" charset="-122"/>
                <a:cs typeface="Tomorrow" pitchFamily="34" charset="-120"/>
              </a:rPr>
              <a:t>.</a:t>
            </a:r>
            <a:endParaRPr lang="en-US" sz="1450" dirty="0"/>
          </a:p>
        </p:txBody>
      </p:sp>
      <p:sp>
        <p:nvSpPr>
          <p:cNvPr id="13" name="Shape 10"/>
          <p:cNvSpPr/>
          <p:nvPr/>
        </p:nvSpPr>
        <p:spPr>
          <a:xfrm>
            <a:off x="10153174" y="4943713"/>
            <a:ext cx="3814167" cy="2607945"/>
          </a:xfrm>
          <a:prstGeom prst="roundRect">
            <a:avLst>
              <a:gd name="adj" fmla="val 1090"/>
            </a:avLst>
          </a:prstGeom>
          <a:solidFill>
            <a:srgbClr val="F0EAEA"/>
          </a:solidFill>
          <a:ln/>
        </p:spPr>
      </p:sp>
      <p:sp>
        <p:nvSpPr>
          <p:cNvPr id="14" name="Text 11"/>
          <p:cNvSpPr/>
          <p:nvPr/>
        </p:nvSpPr>
        <p:spPr>
          <a:xfrm>
            <a:off x="10342602" y="5133142"/>
            <a:ext cx="2368629" cy="295989"/>
          </a:xfrm>
          <a:prstGeom prst="rect">
            <a:avLst/>
          </a:prstGeom>
          <a:noFill/>
          <a:ln/>
        </p:spPr>
        <p:txBody>
          <a:bodyPr wrap="none" lIns="0" tIns="0" rIns="0" bIns="0" rtlCol="0" anchor="t"/>
          <a:lstStyle/>
          <a:p>
            <a:pPr marL="0" indent="0">
              <a:lnSpc>
                <a:spcPts val="2300"/>
              </a:lnSpc>
              <a:buNone/>
            </a:pPr>
            <a:r>
              <a:rPr lang="en-US" sz="2400" b="1" dirty="0">
                <a:solidFill>
                  <a:srgbClr val="61615C"/>
                </a:solidFill>
                <a:latin typeface="Times New Roman" panose="02020603050405020304" pitchFamily="18" charset="0"/>
                <a:ea typeface="Tomorrow Semi Bold" pitchFamily="34" charset="-122"/>
                <a:cs typeface="Times New Roman" panose="02020603050405020304" pitchFamily="18" charset="0"/>
              </a:rPr>
              <a:t>Rangga bo'yash</a:t>
            </a:r>
            <a:endParaRPr lang="en-US" sz="2400" b="1" dirty="0">
              <a:latin typeface="Times New Roman" panose="02020603050405020304" pitchFamily="18" charset="0"/>
              <a:cs typeface="Times New Roman" panose="02020603050405020304" pitchFamily="18" charset="0"/>
            </a:endParaRPr>
          </a:p>
        </p:txBody>
      </p:sp>
      <p:sp>
        <p:nvSpPr>
          <p:cNvPr id="15" name="Text 12"/>
          <p:cNvSpPr/>
          <p:nvPr/>
        </p:nvSpPr>
        <p:spPr>
          <a:xfrm>
            <a:off x="10342602" y="5542717"/>
            <a:ext cx="3435310" cy="1516261"/>
          </a:xfrm>
          <a:prstGeom prst="rect">
            <a:avLst/>
          </a:prstGeom>
          <a:noFill/>
          <a:ln/>
        </p:spPr>
        <p:txBody>
          <a:bodyPr wrap="square" lIns="0" tIns="0" rIns="0" bIns="0" rtlCol="0" anchor="t"/>
          <a:lstStyle/>
          <a:p>
            <a:pPr marL="0" indent="0">
              <a:lnSpc>
                <a:spcPts val="2350"/>
              </a:lnSpc>
              <a:buNone/>
            </a:pPr>
            <a:r>
              <a:rPr lang="en-US" sz="2000" dirty="0">
                <a:latin typeface="Times New Roman" panose="02020603050405020304" pitchFamily="18" charset="0"/>
                <a:ea typeface="Tomorrow" pitchFamily="34" charset="-122"/>
                <a:cs typeface="Times New Roman" panose="02020603050405020304" pitchFamily="18" charset="0"/>
              </a:rPr>
              <a:t>Yaratgan 3D modellarni istalgan rangga bo'yashingiz mumkin. Tinkercad turli xil ranglar palitrasini taklif etadi va siz o'zingizning ranglarni ham qo'shishingiz mumkin.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4337" y="310677"/>
            <a:ext cx="7868126" cy="1138952"/>
          </a:xfrm>
          <a:prstGeom prst="rect">
            <a:avLst/>
          </a:prstGeom>
          <a:noFill/>
          <a:ln/>
        </p:spPr>
        <p:txBody>
          <a:bodyPr wrap="square" lIns="0" tIns="0" rIns="0" bIns="0" rtlCol="0" anchor="t"/>
          <a:lstStyle/>
          <a:p>
            <a:pPr marL="0" indent="0">
              <a:lnSpc>
                <a:spcPts val="4450"/>
              </a:lnSpc>
              <a:buNone/>
            </a:pPr>
            <a:r>
              <a:rPr lang="en-US" sz="3550" b="1" dirty="0">
                <a:solidFill>
                  <a:schemeClr val="accent5">
                    <a:lumMod val="75000"/>
                  </a:schemeClr>
                </a:solidFill>
                <a:latin typeface="Times New Roman" panose="02020603050405020304" pitchFamily="18" charset="0"/>
                <a:ea typeface="Tomorrow Semi Bold" pitchFamily="34" charset="-122"/>
                <a:cs typeface="Times New Roman" panose="02020603050405020304" pitchFamily="18" charset="0"/>
              </a:rPr>
              <a:t>3D ob'ektlarni yaratish va tahrirlash</a:t>
            </a:r>
            <a:endParaRPr lang="en-US" sz="355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4"/>
          <a:stretch>
            <a:fillRect/>
          </a:stretch>
        </p:blipFill>
        <p:spPr>
          <a:xfrm>
            <a:off x="6124337" y="1128237"/>
            <a:ext cx="455652" cy="455652"/>
          </a:xfrm>
          <a:prstGeom prst="rect">
            <a:avLst/>
          </a:prstGeom>
        </p:spPr>
      </p:pic>
      <p:sp>
        <p:nvSpPr>
          <p:cNvPr id="5" name="Text 1"/>
          <p:cNvSpPr/>
          <p:nvPr/>
        </p:nvSpPr>
        <p:spPr>
          <a:xfrm>
            <a:off x="6124337" y="1802368"/>
            <a:ext cx="2278380" cy="284798"/>
          </a:xfrm>
          <a:prstGeom prst="rect">
            <a:avLst/>
          </a:prstGeom>
          <a:noFill/>
          <a:ln/>
        </p:spPr>
        <p:txBody>
          <a:bodyPr wrap="none" lIns="0" tIns="0" rIns="0" bIns="0" rtlCol="0" anchor="t"/>
          <a:lstStyle/>
          <a:p>
            <a:pPr marL="0" indent="0" algn="l">
              <a:lnSpc>
                <a:spcPts val="2200"/>
              </a:lnSpc>
              <a:buNone/>
            </a:pPr>
            <a:r>
              <a:rPr lang="en-US" sz="3600" b="1" dirty="0">
                <a:solidFill>
                  <a:schemeClr val="accent5">
                    <a:lumMod val="75000"/>
                  </a:schemeClr>
                </a:solidFill>
                <a:latin typeface="Times New Roman" panose="02020603050405020304" pitchFamily="18" charset="0"/>
                <a:ea typeface="Tomorrow Semi Bold" pitchFamily="34" charset="-122"/>
                <a:cs typeface="Times New Roman" panose="02020603050405020304" pitchFamily="18" charset="0"/>
              </a:rPr>
              <a:t>Kub</a:t>
            </a:r>
            <a:endParaRPr lang="en-US" sz="3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Text 2"/>
          <p:cNvSpPr/>
          <p:nvPr/>
        </p:nvSpPr>
        <p:spPr>
          <a:xfrm>
            <a:off x="6124336" y="2116671"/>
            <a:ext cx="3797379" cy="2325885"/>
          </a:xfrm>
          <a:prstGeom prst="rect">
            <a:avLst/>
          </a:prstGeom>
          <a:noFill/>
          <a:ln/>
        </p:spPr>
        <p:txBody>
          <a:bodyPr wrap="square" lIns="0" tIns="0" rIns="0" bIns="0" rtlCol="0" anchor="t"/>
          <a:lstStyle/>
          <a:p>
            <a:pPr marL="0" indent="0" algn="l">
              <a:lnSpc>
                <a:spcPts val="2250"/>
              </a:lnSpc>
              <a:buNone/>
            </a:pPr>
            <a:r>
              <a:rPr lang="en-US" sz="2400" dirty="0">
                <a:latin typeface="Times New Roman" panose="02020603050405020304" pitchFamily="18" charset="0"/>
                <a:ea typeface="Tomorrow" pitchFamily="34" charset="-122"/>
                <a:cs typeface="Times New Roman" panose="02020603050405020304" pitchFamily="18" charset="0"/>
              </a:rPr>
              <a:t>Asosli shakllarni yaratish uchun kublardan foydalanish mumkin. Kublarni harakatga keltirish, kattalashtirish va kichiklashtirish mumkin. Siz kublarni bir-birining ustiga qo'yib, murakkab shakllarni yaratishingiz mumkin.</a:t>
            </a:r>
            <a:endParaRPr lang="en-US" sz="2400" dirty="0">
              <a:latin typeface="Times New Roman" panose="02020603050405020304" pitchFamily="18" charset="0"/>
              <a:cs typeface="Times New Roman" panose="02020603050405020304" pitchFamily="18" charset="0"/>
            </a:endParaRPr>
          </a:p>
        </p:txBody>
      </p:sp>
      <p:pic>
        <p:nvPicPr>
          <p:cNvPr id="7" name="Image 2" descr="preencoded.png"/>
          <p:cNvPicPr>
            <a:picLocks noChangeAspect="1"/>
          </p:cNvPicPr>
          <p:nvPr/>
        </p:nvPicPr>
        <p:blipFill>
          <a:blip r:embed="rId5"/>
          <a:stretch>
            <a:fillRect/>
          </a:stretch>
        </p:blipFill>
        <p:spPr>
          <a:xfrm>
            <a:off x="10380882" y="1048627"/>
            <a:ext cx="455652" cy="455652"/>
          </a:xfrm>
          <a:prstGeom prst="rect">
            <a:avLst/>
          </a:prstGeom>
        </p:spPr>
      </p:pic>
      <p:sp>
        <p:nvSpPr>
          <p:cNvPr id="8" name="Text 3"/>
          <p:cNvSpPr/>
          <p:nvPr/>
        </p:nvSpPr>
        <p:spPr>
          <a:xfrm>
            <a:off x="10387745" y="1717059"/>
            <a:ext cx="2278380" cy="284798"/>
          </a:xfrm>
          <a:prstGeom prst="rect">
            <a:avLst/>
          </a:prstGeom>
          <a:noFill/>
          <a:ln/>
        </p:spPr>
        <p:txBody>
          <a:bodyPr wrap="none" lIns="0" tIns="0" rIns="0" bIns="0" rtlCol="0" anchor="t"/>
          <a:lstStyle/>
          <a:p>
            <a:pPr marL="0" indent="0" algn="l">
              <a:lnSpc>
                <a:spcPts val="2200"/>
              </a:lnSpc>
              <a:buNone/>
            </a:pPr>
            <a:r>
              <a:rPr lang="en-US" sz="3200" b="1" dirty="0">
                <a:solidFill>
                  <a:schemeClr val="accent2"/>
                </a:solidFill>
                <a:latin typeface="Times New Roman" panose="02020603050405020304" pitchFamily="18" charset="0"/>
                <a:ea typeface="Tomorrow Semi Bold" pitchFamily="34" charset="-122"/>
                <a:cs typeface="Times New Roman" panose="02020603050405020304" pitchFamily="18" charset="0"/>
              </a:rPr>
              <a:t>Silindr</a:t>
            </a: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9" name="Text 4"/>
          <p:cNvSpPr/>
          <p:nvPr/>
        </p:nvSpPr>
        <p:spPr>
          <a:xfrm>
            <a:off x="10387745" y="2111156"/>
            <a:ext cx="3797379" cy="1166336"/>
          </a:xfrm>
          <a:prstGeom prst="rect">
            <a:avLst/>
          </a:prstGeom>
          <a:noFill/>
          <a:ln/>
        </p:spPr>
        <p:txBody>
          <a:bodyPr wrap="square" lIns="0" tIns="0" rIns="0" bIns="0" rtlCol="0" anchor="t"/>
          <a:lstStyle/>
          <a:p>
            <a:pPr marL="0" indent="0" algn="l">
              <a:lnSpc>
                <a:spcPts val="2250"/>
              </a:lnSpc>
              <a:buNone/>
            </a:pPr>
            <a:r>
              <a:rPr lang="en-US" sz="2400" dirty="0">
                <a:latin typeface="Times New Roman" panose="02020603050405020304" pitchFamily="18" charset="0"/>
                <a:ea typeface="Tomorrow" pitchFamily="34" charset="-122"/>
                <a:cs typeface="Times New Roman" panose="02020603050405020304" pitchFamily="18" charset="0"/>
              </a:rPr>
              <a:t>Silindrlarning balandligi va diametri o'zgartirilishi mumkin. Ularni boshqa shakllar bilan birlashtirib, stol, stul va boshqa mebellarni yaratishingiz mumkin.</a:t>
            </a:r>
            <a:endParaRPr lang="en-US" sz="2400" dirty="0">
              <a:latin typeface="Times New Roman" panose="02020603050405020304" pitchFamily="18" charset="0"/>
              <a:cs typeface="Times New Roman" panose="02020603050405020304" pitchFamily="18" charset="0"/>
            </a:endParaRPr>
          </a:p>
        </p:txBody>
      </p:sp>
      <p:pic>
        <p:nvPicPr>
          <p:cNvPr id="10" name="Image 3" descr="preencoded.png"/>
          <p:cNvPicPr>
            <a:picLocks noChangeAspect="1"/>
          </p:cNvPicPr>
          <p:nvPr/>
        </p:nvPicPr>
        <p:blipFill>
          <a:blip r:embed="rId6"/>
          <a:stretch>
            <a:fillRect/>
          </a:stretch>
        </p:blipFill>
        <p:spPr>
          <a:xfrm>
            <a:off x="6124337" y="4653946"/>
            <a:ext cx="455652" cy="455652"/>
          </a:xfrm>
          <a:prstGeom prst="rect">
            <a:avLst/>
          </a:prstGeom>
        </p:spPr>
      </p:pic>
      <p:sp>
        <p:nvSpPr>
          <p:cNvPr id="11" name="Text 5"/>
          <p:cNvSpPr/>
          <p:nvPr/>
        </p:nvSpPr>
        <p:spPr>
          <a:xfrm>
            <a:off x="6124336" y="5299604"/>
            <a:ext cx="2278380" cy="284798"/>
          </a:xfrm>
          <a:prstGeom prst="rect">
            <a:avLst/>
          </a:prstGeom>
          <a:noFill/>
          <a:ln/>
        </p:spPr>
        <p:txBody>
          <a:bodyPr wrap="none" lIns="0" tIns="0" rIns="0" bIns="0" rtlCol="0" anchor="t"/>
          <a:lstStyle/>
          <a:p>
            <a:pPr marL="0" indent="0" algn="l">
              <a:lnSpc>
                <a:spcPts val="2200"/>
              </a:lnSpc>
              <a:buNone/>
            </a:pPr>
            <a:r>
              <a:rPr lang="en-US" sz="3600" b="1" dirty="0">
                <a:solidFill>
                  <a:schemeClr val="accent6"/>
                </a:solidFill>
                <a:latin typeface="Times New Roman" panose="02020603050405020304" pitchFamily="18" charset="0"/>
                <a:ea typeface="Tomorrow Semi Bold" pitchFamily="34" charset="-122"/>
                <a:cs typeface="Times New Roman" panose="02020603050405020304" pitchFamily="18" charset="0"/>
              </a:rPr>
              <a:t>Sfera</a:t>
            </a:r>
            <a:endParaRPr lang="en-US" sz="3600" b="1" dirty="0">
              <a:solidFill>
                <a:schemeClr val="accent6"/>
              </a:solidFill>
              <a:latin typeface="Times New Roman" panose="02020603050405020304" pitchFamily="18" charset="0"/>
              <a:cs typeface="Times New Roman" panose="02020603050405020304" pitchFamily="18" charset="0"/>
            </a:endParaRPr>
          </a:p>
        </p:txBody>
      </p:sp>
      <p:sp>
        <p:nvSpPr>
          <p:cNvPr id="12" name="Text 6"/>
          <p:cNvSpPr/>
          <p:nvPr/>
        </p:nvSpPr>
        <p:spPr>
          <a:xfrm>
            <a:off x="6152672" y="5774408"/>
            <a:ext cx="3797379" cy="1166336"/>
          </a:xfrm>
          <a:prstGeom prst="rect">
            <a:avLst/>
          </a:prstGeom>
          <a:noFill/>
          <a:ln/>
        </p:spPr>
        <p:txBody>
          <a:bodyPr wrap="square" lIns="0" tIns="0" rIns="0" bIns="0" rtlCol="0" anchor="t"/>
          <a:lstStyle/>
          <a:p>
            <a:pPr marL="0" indent="0" algn="l">
              <a:lnSpc>
                <a:spcPts val="2250"/>
              </a:lnSpc>
              <a:buNone/>
            </a:pPr>
            <a:r>
              <a:rPr lang="en-US" sz="2400" dirty="0">
                <a:latin typeface="Times New Roman" panose="02020603050405020304" pitchFamily="18" charset="0"/>
                <a:ea typeface="Tomorrow" pitchFamily="34" charset="-122"/>
                <a:cs typeface="Times New Roman" panose="02020603050405020304" pitchFamily="18" charset="0"/>
              </a:rPr>
              <a:t>Sferalarni turli xil o'lchamlarda yaratish mumkin. Ularni turli xil shakllarni yaratish uchun foydalanishingiz mumkin, masalan, to'p, to'p va boshqalar.</a:t>
            </a:r>
            <a:endParaRPr lang="en-US" sz="2400" dirty="0">
              <a:latin typeface="Times New Roman" panose="02020603050405020304" pitchFamily="18" charset="0"/>
              <a:cs typeface="Times New Roman" panose="02020603050405020304" pitchFamily="18" charset="0"/>
            </a:endParaRPr>
          </a:p>
        </p:txBody>
      </p:sp>
      <p:pic>
        <p:nvPicPr>
          <p:cNvPr id="13" name="Image 4" descr="preencoded.png"/>
          <p:cNvPicPr>
            <a:picLocks noChangeAspect="1"/>
          </p:cNvPicPr>
          <p:nvPr/>
        </p:nvPicPr>
        <p:blipFill>
          <a:blip r:embed="rId7"/>
          <a:stretch>
            <a:fillRect/>
          </a:stretch>
        </p:blipFill>
        <p:spPr>
          <a:xfrm>
            <a:off x="10457965" y="4605162"/>
            <a:ext cx="455652" cy="455652"/>
          </a:xfrm>
          <a:prstGeom prst="rect">
            <a:avLst/>
          </a:prstGeom>
        </p:spPr>
      </p:pic>
      <p:sp>
        <p:nvSpPr>
          <p:cNvPr id="14" name="Text 7"/>
          <p:cNvSpPr/>
          <p:nvPr/>
        </p:nvSpPr>
        <p:spPr>
          <a:xfrm>
            <a:off x="10398378" y="5182978"/>
            <a:ext cx="2278380" cy="284798"/>
          </a:xfrm>
          <a:prstGeom prst="rect">
            <a:avLst/>
          </a:prstGeom>
          <a:noFill/>
          <a:ln/>
        </p:spPr>
        <p:txBody>
          <a:bodyPr wrap="none" lIns="0" tIns="0" rIns="0" bIns="0" rtlCol="0" anchor="t"/>
          <a:lstStyle/>
          <a:p>
            <a:pPr marL="0" indent="0" algn="l">
              <a:lnSpc>
                <a:spcPts val="2200"/>
              </a:lnSpc>
              <a:buNone/>
            </a:pPr>
            <a:r>
              <a:rPr lang="en-US" sz="3200" b="1" dirty="0">
                <a:solidFill>
                  <a:srgbClr val="C00000"/>
                </a:solidFill>
                <a:latin typeface="Times New Roman" panose="02020603050405020304" pitchFamily="18" charset="0"/>
                <a:ea typeface="Tomorrow Semi Bold" pitchFamily="34" charset="-122"/>
                <a:cs typeface="Times New Roman" panose="02020603050405020304" pitchFamily="18" charset="0"/>
              </a:rPr>
              <a:t>Teshik</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5" name="Text 8"/>
          <p:cNvSpPr/>
          <p:nvPr/>
        </p:nvSpPr>
        <p:spPr>
          <a:xfrm>
            <a:off x="10457965" y="5584402"/>
            <a:ext cx="3797379" cy="1166336"/>
          </a:xfrm>
          <a:prstGeom prst="rect">
            <a:avLst/>
          </a:prstGeom>
          <a:noFill/>
          <a:ln/>
        </p:spPr>
        <p:txBody>
          <a:bodyPr wrap="square" lIns="0" tIns="0" rIns="0" bIns="0" rtlCol="0" anchor="t"/>
          <a:lstStyle/>
          <a:p>
            <a:pPr marL="0" indent="0" algn="l">
              <a:lnSpc>
                <a:spcPts val="2250"/>
              </a:lnSpc>
              <a:buNone/>
            </a:pPr>
            <a:r>
              <a:rPr lang="en-US" sz="2400" dirty="0">
                <a:latin typeface="Times New Roman" panose="02020603050405020304" pitchFamily="18" charset="0"/>
                <a:ea typeface="Tomorrow" pitchFamily="34" charset="-122"/>
                <a:cs typeface="Times New Roman" panose="02020603050405020304" pitchFamily="18" charset="0"/>
              </a:rPr>
              <a:t>Teshiklarni shakllarga qo'shishingiz mumkin. Bu shakllarga o'ziga xos dizayn qo'shishga yordam beradi va ularni boshqa shakllar bilan birlashtirishga imkon beradi.</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49127" y="220882"/>
            <a:ext cx="7847648" cy="1157526"/>
          </a:xfrm>
          <a:prstGeom prst="rect">
            <a:avLst/>
          </a:prstGeom>
          <a:noFill/>
          <a:ln/>
        </p:spPr>
        <p:txBody>
          <a:bodyPr wrap="square" lIns="0" tIns="0" rIns="0" bIns="0" rtlCol="0" anchor="t"/>
          <a:lstStyle/>
          <a:p>
            <a:pPr marL="0" indent="0">
              <a:lnSpc>
                <a:spcPts val="4550"/>
              </a:lnSpc>
              <a:buNone/>
            </a:pPr>
            <a:r>
              <a:rPr lang="en-US" sz="3600" b="1" dirty="0">
                <a:solidFill>
                  <a:srgbClr val="1D1D1B"/>
                </a:solidFill>
                <a:latin typeface="Times New Roman" panose="02020603050405020304" pitchFamily="18" charset="0"/>
                <a:ea typeface="Tomorrow Semi Bold" pitchFamily="34" charset="-122"/>
                <a:cs typeface="Times New Roman" panose="02020603050405020304" pitchFamily="18" charset="0"/>
              </a:rPr>
              <a:t>3D modellarni bitta loyihada bir-biriga birlashtirish</a:t>
            </a:r>
            <a:endParaRPr lang="en-US" sz="3600" b="1" dirty="0">
              <a:latin typeface="Times New Roman" panose="02020603050405020304" pitchFamily="18" charset="0"/>
              <a:cs typeface="Times New Roman" panose="02020603050405020304" pitchFamily="18" charset="0"/>
            </a:endParaRPr>
          </a:p>
        </p:txBody>
      </p:sp>
      <p:sp>
        <p:nvSpPr>
          <p:cNvPr id="4" name="Shape 1"/>
          <p:cNvSpPr/>
          <p:nvPr/>
        </p:nvSpPr>
        <p:spPr>
          <a:xfrm>
            <a:off x="6400919" y="2157532"/>
            <a:ext cx="22860" cy="5349835"/>
          </a:xfrm>
          <a:prstGeom prst="roundRect">
            <a:avLst>
              <a:gd name="adj" fmla="val 121534"/>
            </a:avLst>
          </a:prstGeom>
          <a:solidFill>
            <a:srgbClr val="D6D0D0"/>
          </a:solidFill>
          <a:ln/>
        </p:spPr>
      </p:sp>
      <p:sp>
        <p:nvSpPr>
          <p:cNvPr id="5" name="Shape 2"/>
          <p:cNvSpPr/>
          <p:nvPr/>
        </p:nvSpPr>
        <p:spPr>
          <a:xfrm>
            <a:off x="6597848" y="2562820"/>
            <a:ext cx="648176" cy="22860"/>
          </a:xfrm>
          <a:prstGeom prst="roundRect">
            <a:avLst>
              <a:gd name="adj" fmla="val 121534"/>
            </a:avLst>
          </a:prstGeom>
          <a:solidFill>
            <a:srgbClr val="D6D0D0"/>
          </a:solidFill>
          <a:ln/>
        </p:spPr>
      </p:sp>
      <p:sp>
        <p:nvSpPr>
          <p:cNvPr id="6" name="Shape 3"/>
          <p:cNvSpPr/>
          <p:nvPr/>
        </p:nvSpPr>
        <p:spPr>
          <a:xfrm>
            <a:off x="6203990" y="2365891"/>
            <a:ext cx="416719" cy="416719"/>
          </a:xfrm>
          <a:prstGeom prst="roundRect">
            <a:avLst>
              <a:gd name="adj" fmla="val 6667"/>
            </a:avLst>
          </a:prstGeom>
          <a:solidFill>
            <a:srgbClr val="F0EAEA"/>
          </a:solidFill>
          <a:ln/>
        </p:spPr>
      </p:sp>
      <p:sp>
        <p:nvSpPr>
          <p:cNvPr id="7" name="Text 4"/>
          <p:cNvSpPr/>
          <p:nvPr/>
        </p:nvSpPr>
        <p:spPr>
          <a:xfrm>
            <a:off x="6349127" y="2435304"/>
            <a:ext cx="126444" cy="277773"/>
          </a:xfrm>
          <a:prstGeom prst="rect">
            <a:avLst/>
          </a:prstGeom>
          <a:noFill/>
          <a:ln/>
        </p:spPr>
        <p:txBody>
          <a:bodyPr wrap="none" lIns="0" tIns="0" rIns="0" bIns="0" rtlCol="0" anchor="t"/>
          <a:lstStyle/>
          <a:p>
            <a:pPr marL="0" indent="0" algn="ctr">
              <a:lnSpc>
                <a:spcPts val="2150"/>
              </a:lnSpc>
              <a:buNone/>
            </a:pPr>
            <a:r>
              <a:rPr lang="en-US" sz="2800" b="1" dirty="0">
                <a:solidFill>
                  <a:schemeClr val="accent1"/>
                </a:solidFill>
                <a:latin typeface="Times New Roman" panose="02020603050405020304" pitchFamily="18" charset="0"/>
                <a:ea typeface="Tomorrow Semi Bold" pitchFamily="34" charset="-122"/>
                <a:cs typeface="Times New Roman" panose="02020603050405020304" pitchFamily="18" charset="0"/>
              </a:rPr>
              <a:t>1</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8" name="Text 5"/>
          <p:cNvSpPr/>
          <p:nvPr/>
        </p:nvSpPr>
        <p:spPr>
          <a:xfrm>
            <a:off x="7430929" y="2342674"/>
            <a:ext cx="2678668" cy="289441"/>
          </a:xfrm>
          <a:prstGeom prst="rect">
            <a:avLst/>
          </a:prstGeom>
          <a:noFill/>
          <a:ln/>
        </p:spPr>
        <p:txBody>
          <a:bodyPr wrap="none" lIns="0" tIns="0" rIns="0" bIns="0" rtlCol="0" anchor="t"/>
          <a:lstStyle/>
          <a:p>
            <a:pPr marL="0" indent="0" algn="l">
              <a:lnSpc>
                <a:spcPts val="2250"/>
              </a:lnSpc>
              <a:buNone/>
            </a:pPr>
            <a:r>
              <a:rPr lang="en-US" sz="2800" b="1" dirty="0">
                <a:solidFill>
                  <a:schemeClr val="accent1"/>
                </a:solidFill>
                <a:latin typeface="Times New Roman" panose="02020603050405020304" pitchFamily="18" charset="0"/>
                <a:ea typeface="Tomorrow Semi Bold" pitchFamily="34" charset="-122"/>
                <a:cs typeface="Times New Roman" panose="02020603050405020304" pitchFamily="18" charset="0"/>
              </a:rPr>
              <a:t>Shakllarni birlashtirish</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9" name="Text 6"/>
          <p:cNvSpPr/>
          <p:nvPr/>
        </p:nvSpPr>
        <p:spPr>
          <a:xfrm>
            <a:off x="7430929" y="2743200"/>
            <a:ext cx="6551295" cy="889040"/>
          </a:xfrm>
          <a:prstGeom prst="rect">
            <a:avLst/>
          </a:prstGeom>
          <a:noFill/>
          <a:ln/>
        </p:spPr>
        <p:txBody>
          <a:bodyPr wrap="square" lIns="0" tIns="0" rIns="0" bIns="0" rtlCol="0" anchor="t"/>
          <a:lstStyle/>
          <a:p>
            <a:pPr marL="0" indent="0" algn="l">
              <a:lnSpc>
                <a:spcPts val="2300"/>
              </a:lnSpc>
              <a:buNone/>
            </a:pPr>
            <a:r>
              <a:rPr lang="en-US" sz="2400" dirty="0">
                <a:solidFill>
                  <a:srgbClr val="61615C"/>
                </a:solidFill>
                <a:latin typeface="Times New Roman" panose="02020603050405020304" pitchFamily="18" charset="0"/>
                <a:ea typeface="Tomorrow" pitchFamily="34" charset="-122"/>
                <a:cs typeface="Times New Roman" panose="02020603050405020304" pitchFamily="18" charset="0"/>
              </a:rPr>
              <a:t>Siz turli xil shakllarni birlashtirib, murakkab 3D modellarni yaratishingiz mumkin. Bu usul sizga shakllarni bir-birining ustiga qo'yib, ularni birlashtirish imkoniyatini beradi.</a:t>
            </a:r>
            <a:endParaRPr lang="en-US" sz="2400" dirty="0">
              <a:latin typeface="Times New Roman" panose="02020603050405020304" pitchFamily="18" charset="0"/>
              <a:cs typeface="Times New Roman" panose="02020603050405020304" pitchFamily="18" charset="0"/>
            </a:endParaRPr>
          </a:p>
        </p:txBody>
      </p:sp>
      <p:sp>
        <p:nvSpPr>
          <p:cNvPr id="10" name="Shape 7"/>
          <p:cNvSpPr/>
          <p:nvPr/>
        </p:nvSpPr>
        <p:spPr>
          <a:xfrm>
            <a:off x="6597848" y="4407813"/>
            <a:ext cx="648176" cy="22860"/>
          </a:xfrm>
          <a:prstGeom prst="roundRect">
            <a:avLst>
              <a:gd name="adj" fmla="val 121534"/>
            </a:avLst>
          </a:prstGeom>
          <a:solidFill>
            <a:srgbClr val="D6D0D0"/>
          </a:solidFill>
          <a:ln/>
        </p:spPr>
      </p:sp>
      <p:sp>
        <p:nvSpPr>
          <p:cNvPr id="11" name="Shape 8"/>
          <p:cNvSpPr/>
          <p:nvPr/>
        </p:nvSpPr>
        <p:spPr>
          <a:xfrm>
            <a:off x="6203990" y="4210883"/>
            <a:ext cx="416719" cy="416719"/>
          </a:xfrm>
          <a:prstGeom prst="roundRect">
            <a:avLst>
              <a:gd name="adj" fmla="val 6667"/>
            </a:avLst>
          </a:prstGeom>
          <a:solidFill>
            <a:srgbClr val="F0EAEA"/>
          </a:solidFill>
          <a:ln/>
        </p:spPr>
      </p:sp>
      <p:sp>
        <p:nvSpPr>
          <p:cNvPr id="12" name="Text 9"/>
          <p:cNvSpPr/>
          <p:nvPr/>
        </p:nvSpPr>
        <p:spPr>
          <a:xfrm>
            <a:off x="6319004" y="4280297"/>
            <a:ext cx="186690" cy="277773"/>
          </a:xfrm>
          <a:prstGeom prst="rect">
            <a:avLst/>
          </a:prstGeom>
          <a:noFill/>
          <a:ln/>
        </p:spPr>
        <p:txBody>
          <a:bodyPr wrap="none" lIns="0" tIns="0" rIns="0" bIns="0" rtlCol="0" anchor="t"/>
          <a:lstStyle/>
          <a:p>
            <a:pPr marL="0" indent="0" algn="ctr">
              <a:lnSpc>
                <a:spcPts val="2150"/>
              </a:lnSpc>
              <a:buNone/>
            </a:pPr>
            <a:r>
              <a:rPr lang="en-US" sz="2800" b="1" dirty="0">
                <a:solidFill>
                  <a:schemeClr val="accent1"/>
                </a:solidFill>
                <a:latin typeface="Times New Roman" panose="02020603050405020304" pitchFamily="18" charset="0"/>
                <a:ea typeface="Tomorrow Semi Bold" pitchFamily="34" charset="-122"/>
                <a:cs typeface="Times New Roman" panose="02020603050405020304" pitchFamily="18" charset="0"/>
              </a:rPr>
              <a:t>2</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13" name="Text 10"/>
          <p:cNvSpPr/>
          <p:nvPr/>
        </p:nvSpPr>
        <p:spPr>
          <a:xfrm>
            <a:off x="7430929" y="4187666"/>
            <a:ext cx="2948821" cy="289441"/>
          </a:xfrm>
          <a:prstGeom prst="rect">
            <a:avLst/>
          </a:prstGeom>
          <a:noFill/>
          <a:ln/>
        </p:spPr>
        <p:txBody>
          <a:bodyPr wrap="none" lIns="0" tIns="0" rIns="0" bIns="0" rtlCol="0" anchor="t"/>
          <a:lstStyle/>
          <a:p>
            <a:pPr marL="0" indent="0" algn="l">
              <a:lnSpc>
                <a:spcPts val="2250"/>
              </a:lnSpc>
              <a:buNone/>
            </a:pPr>
            <a:r>
              <a:rPr lang="en-US" sz="2800" b="1" dirty="0">
                <a:solidFill>
                  <a:schemeClr val="accent1"/>
                </a:solidFill>
                <a:latin typeface="Times New Roman" panose="02020603050405020304" pitchFamily="18" charset="0"/>
                <a:ea typeface="Tomorrow Semi Bold" pitchFamily="34" charset="-122"/>
                <a:cs typeface="Times New Roman" panose="02020603050405020304" pitchFamily="18" charset="0"/>
              </a:rPr>
              <a:t>Shakllarni kesib tashlash</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14" name="Text 11"/>
          <p:cNvSpPr/>
          <p:nvPr/>
        </p:nvSpPr>
        <p:spPr>
          <a:xfrm>
            <a:off x="7430929" y="4588193"/>
            <a:ext cx="6551295" cy="889040"/>
          </a:xfrm>
          <a:prstGeom prst="rect">
            <a:avLst/>
          </a:prstGeom>
          <a:noFill/>
          <a:ln/>
        </p:spPr>
        <p:txBody>
          <a:bodyPr wrap="square" lIns="0" tIns="0" rIns="0" bIns="0" rtlCol="0" anchor="t"/>
          <a:lstStyle/>
          <a:p>
            <a:pPr marL="0" indent="0" algn="l">
              <a:lnSpc>
                <a:spcPts val="2300"/>
              </a:lnSpc>
              <a:buNone/>
            </a:pPr>
            <a:r>
              <a:rPr lang="en-US" sz="2400" dirty="0">
                <a:solidFill>
                  <a:srgbClr val="61615C"/>
                </a:solidFill>
                <a:latin typeface="Times New Roman" panose="02020603050405020304" pitchFamily="18" charset="0"/>
                <a:ea typeface="Tomorrow" pitchFamily="34" charset="-122"/>
                <a:cs typeface="Times New Roman" panose="02020603050405020304" pitchFamily="18" charset="0"/>
              </a:rPr>
              <a:t>Bir-birining ichida bo'lgan shakllarni kesib tashlashingiz mumkin. Bu shakllarga o'ziga xos dizayn qo'shishga yordam beradi va sizga shakllarni bo'lishga imkon beradi.</a:t>
            </a:r>
            <a:endParaRPr lang="en-US" sz="2400" dirty="0">
              <a:latin typeface="Times New Roman" panose="02020603050405020304" pitchFamily="18" charset="0"/>
              <a:cs typeface="Times New Roman" panose="02020603050405020304" pitchFamily="18" charset="0"/>
            </a:endParaRPr>
          </a:p>
        </p:txBody>
      </p:sp>
      <p:sp>
        <p:nvSpPr>
          <p:cNvPr id="15" name="Shape 12"/>
          <p:cNvSpPr/>
          <p:nvPr/>
        </p:nvSpPr>
        <p:spPr>
          <a:xfrm>
            <a:off x="6597848" y="6252805"/>
            <a:ext cx="648176" cy="22860"/>
          </a:xfrm>
          <a:prstGeom prst="roundRect">
            <a:avLst>
              <a:gd name="adj" fmla="val 121534"/>
            </a:avLst>
          </a:prstGeom>
          <a:solidFill>
            <a:srgbClr val="D6D0D0"/>
          </a:solidFill>
          <a:ln/>
        </p:spPr>
      </p:sp>
      <p:sp>
        <p:nvSpPr>
          <p:cNvPr id="16" name="Shape 13"/>
          <p:cNvSpPr/>
          <p:nvPr/>
        </p:nvSpPr>
        <p:spPr>
          <a:xfrm>
            <a:off x="6203990" y="6055876"/>
            <a:ext cx="416719" cy="416719"/>
          </a:xfrm>
          <a:prstGeom prst="roundRect">
            <a:avLst>
              <a:gd name="adj" fmla="val 6667"/>
            </a:avLst>
          </a:prstGeom>
          <a:solidFill>
            <a:srgbClr val="F0EAEA"/>
          </a:solidFill>
          <a:ln/>
        </p:spPr>
      </p:sp>
      <p:sp>
        <p:nvSpPr>
          <p:cNvPr id="17" name="Text 14"/>
          <p:cNvSpPr/>
          <p:nvPr/>
        </p:nvSpPr>
        <p:spPr>
          <a:xfrm>
            <a:off x="6319480" y="6125289"/>
            <a:ext cx="185618" cy="277773"/>
          </a:xfrm>
          <a:prstGeom prst="rect">
            <a:avLst/>
          </a:prstGeom>
          <a:noFill/>
          <a:ln/>
        </p:spPr>
        <p:txBody>
          <a:bodyPr wrap="none" lIns="0" tIns="0" rIns="0" bIns="0" rtlCol="0" anchor="t"/>
          <a:lstStyle/>
          <a:p>
            <a:pPr marL="0" indent="0" algn="ctr">
              <a:lnSpc>
                <a:spcPts val="2150"/>
              </a:lnSpc>
              <a:buNone/>
            </a:pPr>
            <a:r>
              <a:rPr lang="en-US" sz="2400" b="1" dirty="0">
                <a:solidFill>
                  <a:schemeClr val="accent1"/>
                </a:solidFill>
                <a:latin typeface="Times New Roman" panose="02020603050405020304" pitchFamily="18" charset="0"/>
                <a:ea typeface="Tomorrow Semi Bold" pitchFamily="34" charset="-122"/>
                <a:cs typeface="Times New Roman" panose="02020603050405020304" pitchFamily="18" charset="0"/>
              </a:rPr>
              <a:t>3</a:t>
            </a:r>
            <a:endParaRPr lang="en-US" sz="2400" b="1" dirty="0">
              <a:solidFill>
                <a:schemeClr val="accent1"/>
              </a:solidFill>
              <a:latin typeface="Times New Roman" panose="02020603050405020304" pitchFamily="18" charset="0"/>
              <a:cs typeface="Times New Roman" panose="02020603050405020304" pitchFamily="18" charset="0"/>
            </a:endParaRPr>
          </a:p>
        </p:txBody>
      </p:sp>
      <p:sp>
        <p:nvSpPr>
          <p:cNvPr id="18" name="Text 15"/>
          <p:cNvSpPr/>
          <p:nvPr/>
        </p:nvSpPr>
        <p:spPr>
          <a:xfrm>
            <a:off x="7430929" y="6032659"/>
            <a:ext cx="3289816" cy="289441"/>
          </a:xfrm>
          <a:prstGeom prst="rect">
            <a:avLst/>
          </a:prstGeom>
          <a:noFill/>
          <a:ln/>
        </p:spPr>
        <p:txBody>
          <a:bodyPr wrap="none" lIns="0" tIns="0" rIns="0" bIns="0" rtlCol="0" anchor="t"/>
          <a:lstStyle/>
          <a:p>
            <a:pPr marL="0" indent="0" algn="l">
              <a:lnSpc>
                <a:spcPts val="2250"/>
              </a:lnSpc>
              <a:buNone/>
            </a:pPr>
            <a:r>
              <a:rPr lang="en-US" sz="2800" b="1" dirty="0">
                <a:solidFill>
                  <a:schemeClr val="accent1"/>
                </a:solidFill>
                <a:latin typeface="Times New Roman" panose="02020603050405020304" pitchFamily="18" charset="0"/>
                <a:ea typeface="Tomorrow Semi Bold" pitchFamily="34" charset="-122"/>
                <a:cs typeface="Times New Roman" panose="02020603050405020304" pitchFamily="18" charset="0"/>
              </a:rPr>
              <a:t>Shakllarni chiqarib tashlash</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19" name="Text 16"/>
          <p:cNvSpPr/>
          <p:nvPr/>
        </p:nvSpPr>
        <p:spPr>
          <a:xfrm>
            <a:off x="7430929" y="6433185"/>
            <a:ext cx="6551295" cy="889040"/>
          </a:xfrm>
          <a:prstGeom prst="rect">
            <a:avLst/>
          </a:prstGeom>
          <a:noFill/>
          <a:ln/>
        </p:spPr>
        <p:txBody>
          <a:bodyPr wrap="square" lIns="0" tIns="0" rIns="0" bIns="0" rtlCol="0" anchor="t"/>
          <a:lstStyle/>
          <a:p>
            <a:pPr marL="0" indent="0" algn="l">
              <a:lnSpc>
                <a:spcPts val="2300"/>
              </a:lnSpc>
              <a:buNone/>
            </a:pPr>
            <a:r>
              <a:rPr lang="en-US" sz="2400" dirty="0">
                <a:solidFill>
                  <a:srgbClr val="61615C"/>
                </a:solidFill>
                <a:latin typeface="Times New Roman" panose="02020603050405020304" pitchFamily="18" charset="0"/>
                <a:ea typeface="Tomorrow" pitchFamily="34" charset="-122"/>
                <a:cs typeface="Times New Roman" panose="02020603050405020304" pitchFamily="18" charset="0"/>
              </a:rPr>
              <a:t>Siz bir-birining ichida bo'lgan shakllarni chiqarib tashlashingiz mumkin. Bu sizga bir shaklning ichida bo'lgan bo'shliqlarni yaratishga imkon beradi, masalan, oyna yoki eshik kabi.</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062174" y="343614"/>
            <a:ext cx="8512850" cy="582930"/>
          </a:xfrm>
          <a:prstGeom prst="rect">
            <a:avLst/>
          </a:prstGeom>
          <a:noFill/>
          <a:ln/>
        </p:spPr>
        <p:txBody>
          <a:bodyPr wrap="none" lIns="0" tIns="0" rIns="0" bIns="0" rtlCol="0" anchor="t"/>
          <a:lstStyle/>
          <a:p>
            <a:pPr marL="0" indent="0">
              <a:lnSpc>
                <a:spcPts val="4550"/>
              </a:lnSpc>
              <a:buNone/>
            </a:pPr>
            <a:r>
              <a:rPr lang="en-US" sz="3650" b="1" dirty="0">
                <a:solidFill>
                  <a:schemeClr val="accent6">
                    <a:lumMod val="50000"/>
                  </a:schemeClr>
                </a:solidFill>
                <a:latin typeface="Times New Roman" panose="02020603050405020304" pitchFamily="18" charset="0"/>
                <a:ea typeface="Tomorrow Semi Bold" pitchFamily="34" charset="-122"/>
                <a:cs typeface="Times New Roman" panose="02020603050405020304" pitchFamily="18" charset="0"/>
              </a:rPr>
              <a:t>Koordinata tizimi </a:t>
            </a:r>
            <a:r>
              <a:rPr lang="en-US" sz="3650" b="1" dirty="0" err="1">
                <a:solidFill>
                  <a:schemeClr val="accent6">
                    <a:lumMod val="50000"/>
                  </a:schemeClr>
                </a:solidFill>
                <a:latin typeface="Times New Roman" panose="02020603050405020304" pitchFamily="18" charset="0"/>
                <a:ea typeface="Tomorrow Semi Bold" pitchFamily="34" charset="-122"/>
                <a:cs typeface="Times New Roman" panose="02020603050405020304" pitchFamily="18" charset="0"/>
              </a:rPr>
              <a:t>va</a:t>
            </a:r>
            <a:r>
              <a:rPr lang="en-US" sz="3650" b="1" dirty="0">
                <a:solidFill>
                  <a:schemeClr val="accent6">
                    <a:lumMod val="50000"/>
                  </a:schemeClr>
                </a:solidFill>
                <a:latin typeface="Times New Roman" panose="02020603050405020304" pitchFamily="18" charset="0"/>
                <a:ea typeface="Tomorrow Semi Bold" pitchFamily="34" charset="-122"/>
                <a:cs typeface="Times New Roman" panose="02020603050405020304" pitchFamily="18" charset="0"/>
              </a:rPr>
              <a:t> </a:t>
            </a:r>
            <a:r>
              <a:rPr lang="uz-Latn-UZ" sz="3650" b="1" dirty="0" smtClean="0">
                <a:solidFill>
                  <a:schemeClr val="accent6">
                    <a:lumMod val="50000"/>
                  </a:schemeClr>
                </a:solidFill>
                <a:latin typeface="Times New Roman" panose="02020603050405020304" pitchFamily="18" charset="0"/>
                <a:ea typeface="Tomorrow Semi Bold" pitchFamily="34" charset="-122"/>
                <a:cs typeface="Times New Roman" panose="02020603050405020304" pitchFamily="18" charset="0"/>
              </a:rPr>
              <a:t>o‘</a:t>
            </a:r>
            <a:r>
              <a:rPr lang="en-US" sz="3650" b="1" dirty="0" err="1" smtClean="0">
                <a:solidFill>
                  <a:schemeClr val="accent6">
                    <a:lumMod val="50000"/>
                  </a:schemeClr>
                </a:solidFill>
                <a:latin typeface="Times New Roman" panose="02020603050405020304" pitchFamily="18" charset="0"/>
                <a:ea typeface="Tomorrow Semi Bold" pitchFamily="34" charset="-122"/>
                <a:cs typeface="Times New Roman" panose="02020603050405020304" pitchFamily="18" charset="0"/>
              </a:rPr>
              <a:t>lchov</a:t>
            </a:r>
            <a:r>
              <a:rPr lang="en-US" sz="3650" b="1" dirty="0" smtClean="0">
                <a:solidFill>
                  <a:schemeClr val="accent6">
                    <a:lumMod val="50000"/>
                  </a:schemeClr>
                </a:solidFill>
                <a:latin typeface="Times New Roman" panose="02020603050405020304" pitchFamily="18" charset="0"/>
                <a:ea typeface="Tomorrow Semi Bold" pitchFamily="34" charset="-122"/>
                <a:cs typeface="Times New Roman" panose="02020603050405020304" pitchFamily="18" charset="0"/>
              </a:rPr>
              <a:t> </a:t>
            </a:r>
            <a:r>
              <a:rPr lang="en-US" sz="3650" b="1" dirty="0">
                <a:solidFill>
                  <a:schemeClr val="accent6">
                    <a:lumMod val="50000"/>
                  </a:schemeClr>
                </a:solidFill>
                <a:latin typeface="Times New Roman" panose="02020603050405020304" pitchFamily="18" charset="0"/>
                <a:ea typeface="Tomorrow Semi Bold" pitchFamily="34" charset="-122"/>
                <a:cs typeface="Times New Roman" panose="02020603050405020304" pitchFamily="18" charset="0"/>
              </a:rPr>
              <a:t>birimlari</a:t>
            </a:r>
            <a:endParaRPr lang="en-US" sz="365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884646" y="1591032"/>
            <a:ext cx="2198489" cy="1970127"/>
          </a:xfrm>
          <a:prstGeom prst="rect">
            <a:avLst/>
          </a:prstGeom>
        </p:spPr>
      </p:pic>
      <p:sp>
        <p:nvSpPr>
          <p:cNvPr id="4" name="Text 1"/>
          <p:cNvSpPr/>
          <p:nvPr/>
        </p:nvSpPr>
        <p:spPr>
          <a:xfrm>
            <a:off x="3930729" y="2657118"/>
            <a:ext cx="106085" cy="372904"/>
          </a:xfrm>
          <a:prstGeom prst="rect">
            <a:avLst/>
          </a:prstGeom>
          <a:noFill/>
          <a:ln/>
        </p:spPr>
        <p:txBody>
          <a:bodyPr wrap="none" lIns="0" tIns="0" rIns="0" bIns="0" rtlCol="0" anchor="t"/>
          <a:lstStyle/>
          <a:p>
            <a:pPr marL="0" indent="0" algn="ctr">
              <a:lnSpc>
                <a:spcPts val="2900"/>
              </a:lnSpc>
              <a:buNone/>
            </a:pPr>
            <a:r>
              <a:rPr lang="en-US" sz="1800" dirty="0">
                <a:solidFill>
                  <a:srgbClr val="61615C"/>
                </a:solidFill>
                <a:latin typeface="Tomorrow Semi Bold" pitchFamily="34" charset="0"/>
                <a:ea typeface="Tomorrow Semi Bold" pitchFamily="34" charset="-122"/>
                <a:cs typeface="Tomorrow Semi Bold" pitchFamily="34" charset="-120"/>
              </a:rPr>
              <a:t>1</a:t>
            </a:r>
            <a:endParaRPr lang="en-US" sz="1800" dirty="0"/>
          </a:p>
        </p:txBody>
      </p:sp>
      <p:sp>
        <p:nvSpPr>
          <p:cNvPr id="5" name="Text 2"/>
          <p:cNvSpPr/>
          <p:nvPr/>
        </p:nvSpPr>
        <p:spPr>
          <a:xfrm>
            <a:off x="5269587" y="1445359"/>
            <a:ext cx="2331720" cy="291346"/>
          </a:xfrm>
          <a:prstGeom prst="rect">
            <a:avLst/>
          </a:prstGeom>
          <a:noFill/>
          <a:ln/>
        </p:spPr>
        <p:txBody>
          <a:bodyPr wrap="none" lIns="0" tIns="0" rIns="0" bIns="0" rtlCol="0" anchor="t"/>
          <a:lstStyle/>
          <a:p>
            <a:pPr marL="0" indent="0" algn="l">
              <a:lnSpc>
                <a:spcPts val="2250"/>
              </a:lnSpc>
              <a:buNone/>
            </a:pPr>
            <a:r>
              <a:rPr lang="en-US" sz="2400" b="1" dirty="0">
                <a:latin typeface="Times New Roman" panose="02020603050405020304" pitchFamily="18" charset="0"/>
                <a:ea typeface="Tomorrow Semi Bold" pitchFamily="34" charset="-122"/>
                <a:cs typeface="Times New Roman" panose="02020603050405020304" pitchFamily="18" charset="0"/>
              </a:rPr>
              <a:t>X, Y, Z o'qlari</a:t>
            </a:r>
            <a:endParaRPr lang="en-US" sz="2400" b="1" dirty="0">
              <a:latin typeface="Times New Roman" panose="02020603050405020304" pitchFamily="18" charset="0"/>
              <a:cs typeface="Times New Roman" panose="02020603050405020304" pitchFamily="18" charset="0"/>
            </a:endParaRPr>
          </a:p>
        </p:txBody>
      </p:sp>
      <p:sp>
        <p:nvSpPr>
          <p:cNvPr id="6" name="Text 3"/>
          <p:cNvSpPr/>
          <p:nvPr/>
        </p:nvSpPr>
        <p:spPr>
          <a:xfrm>
            <a:off x="5269587" y="1991678"/>
            <a:ext cx="8521541" cy="596979"/>
          </a:xfrm>
          <a:prstGeom prst="rect">
            <a:avLst/>
          </a:prstGeom>
          <a:noFill/>
          <a:ln/>
        </p:spPr>
        <p:txBody>
          <a:bodyPr wrap="square" lIns="0" tIns="0" rIns="0" bIns="0" rtlCol="0" anchor="t"/>
          <a:lstStyle/>
          <a:p>
            <a:pPr marL="0" indent="0" algn="l">
              <a:lnSpc>
                <a:spcPts val="2350"/>
              </a:lnSpc>
              <a:buNone/>
            </a:pPr>
            <a:r>
              <a:rPr lang="en-US" sz="2400" dirty="0">
                <a:latin typeface="Times New Roman" panose="02020603050405020304" pitchFamily="18" charset="0"/>
                <a:ea typeface="Tomorrow" pitchFamily="34" charset="-122"/>
                <a:cs typeface="Times New Roman" panose="02020603050405020304" pitchFamily="18" charset="0"/>
              </a:rPr>
              <a:t>Tinkercad uch o'qli koordinata tizimiga ega. Bu sizga shakllarni harakatga keltirish va ularni to'g'ri joylashtirishga imkon beradi.</a:t>
            </a:r>
            <a:endParaRPr lang="en-US" sz="2400" dirty="0">
              <a:latin typeface="Times New Roman" panose="02020603050405020304" pitchFamily="18" charset="0"/>
              <a:cs typeface="Times New Roman" panose="02020603050405020304" pitchFamily="18" charset="0"/>
            </a:endParaRPr>
          </a:p>
        </p:txBody>
      </p:sp>
      <p:sp>
        <p:nvSpPr>
          <p:cNvPr id="7" name="Shape 4"/>
          <p:cNvSpPr/>
          <p:nvPr/>
        </p:nvSpPr>
        <p:spPr>
          <a:xfrm>
            <a:off x="5129689" y="3574852"/>
            <a:ext cx="8801338" cy="11430"/>
          </a:xfrm>
          <a:prstGeom prst="roundRect">
            <a:avLst>
              <a:gd name="adj" fmla="val 244811"/>
            </a:avLst>
          </a:prstGeom>
          <a:solidFill>
            <a:srgbClr val="D6D0D0"/>
          </a:solidFill>
          <a:ln/>
        </p:spPr>
      </p:sp>
      <p:pic>
        <p:nvPicPr>
          <p:cNvPr id="8" name="Image 1" descr="preencoded.png"/>
          <p:cNvPicPr>
            <a:picLocks noChangeAspect="1"/>
          </p:cNvPicPr>
          <p:nvPr/>
        </p:nvPicPr>
        <p:blipFill>
          <a:blip r:embed="rId5">
            <a:duotone>
              <a:prstClr val="black"/>
              <a:schemeClr val="accent5">
                <a:tint val="45000"/>
                <a:satMod val="400000"/>
              </a:schemeClr>
            </a:duotone>
          </a:blip>
          <a:stretch>
            <a:fillRect/>
          </a:stretch>
        </p:blipFill>
        <p:spPr>
          <a:xfrm>
            <a:off x="1785342" y="3607713"/>
            <a:ext cx="4397097" cy="1970127"/>
          </a:xfrm>
          <a:prstGeom prst="rect">
            <a:avLst/>
          </a:prstGeom>
        </p:spPr>
      </p:pic>
      <p:sp>
        <p:nvSpPr>
          <p:cNvPr id="9" name="Text 5"/>
          <p:cNvSpPr/>
          <p:nvPr/>
        </p:nvSpPr>
        <p:spPr>
          <a:xfrm>
            <a:off x="3905488" y="4406265"/>
            <a:ext cx="156686" cy="372904"/>
          </a:xfrm>
          <a:prstGeom prst="rect">
            <a:avLst/>
          </a:prstGeom>
          <a:noFill/>
          <a:ln/>
        </p:spPr>
        <p:txBody>
          <a:bodyPr wrap="none" lIns="0" tIns="0" rIns="0" bIns="0" rtlCol="0" anchor="t"/>
          <a:lstStyle/>
          <a:p>
            <a:pPr marL="0" indent="0" algn="ctr">
              <a:lnSpc>
                <a:spcPts val="2900"/>
              </a:lnSpc>
              <a:buNone/>
            </a:pPr>
            <a:r>
              <a:rPr lang="en-US" sz="1800" dirty="0">
                <a:solidFill>
                  <a:srgbClr val="61615C"/>
                </a:solidFill>
                <a:latin typeface="Tomorrow Semi Bold" pitchFamily="34" charset="0"/>
                <a:ea typeface="Tomorrow Semi Bold" pitchFamily="34" charset="-122"/>
                <a:cs typeface="Tomorrow Semi Bold" pitchFamily="34" charset="-120"/>
              </a:rPr>
              <a:t>2</a:t>
            </a:r>
            <a:endParaRPr lang="en-US" sz="1800" dirty="0"/>
          </a:p>
        </p:txBody>
      </p:sp>
      <p:sp>
        <p:nvSpPr>
          <p:cNvPr id="10" name="Text 6"/>
          <p:cNvSpPr/>
          <p:nvPr/>
        </p:nvSpPr>
        <p:spPr>
          <a:xfrm>
            <a:off x="6368891" y="3851612"/>
            <a:ext cx="2331720" cy="291346"/>
          </a:xfrm>
          <a:prstGeom prst="rect">
            <a:avLst/>
          </a:prstGeom>
          <a:noFill/>
          <a:ln/>
        </p:spPr>
        <p:txBody>
          <a:bodyPr wrap="none" lIns="0" tIns="0" rIns="0" bIns="0" rtlCol="0" anchor="t"/>
          <a:lstStyle/>
          <a:p>
            <a:pPr marL="0" indent="0" algn="l">
              <a:lnSpc>
                <a:spcPts val="2250"/>
              </a:lnSpc>
              <a:buNone/>
            </a:pPr>
            <a:r>
              <a:rPr lang="en-US" sz="2800" b="1" dirty="0">
                <a:latin typeface="Times New Roman" panose="02020603050405020304" pitchFamily="18" charset="0"/>
                <a:ea typeface="Tomorrow Semi Bold" pitchFamily="34" charset="-122"/>
                <a:cs typeface="Times New Roman" panose="02020603050405020304" pitchFamily="18" charset="0"/>
              </a:rPr>
              <a:t>Millimetr</a:t>
            </a:r>
            <a:endParaRPr lang="en-US" sz="2800" b="1" dirty="0">
              <a:latin typeface="Times New Roman" panose="02020603050405020304" pitchFamily="18" charset="0"/>
              <a:cs typeface="Times New Roman" panose="02020603050405020304" pitchFamily="18" charset="0"/>
            </a:endParaRPr>
          </a:p>
        </p:txBody>
      </p:sp>
      <p:sp>
        <p:nvSpPr>
          <p:cNvPr id="11" name="Text 7"/>
          <p:cNvSpPr/>
          <p:nvPr/>
        </p:nvSpPr>
        <p:spPr>
          <a:xfrm>
            <a:off x="6368891" y="4495919"/>
            <a:ext cx="7422237" cy="596979"/>
          </a:xfrm>
          <a:prstGeom prst="rect">
            <a:avLst/>
          </a:prstGeom>
          <a:noFill/>
          <a:ln/>
        </p:spPr>
        <p:txBody>
          <a:bodyPr wrap="square" lIns="0" tIns="0" rIns="0" bIns="0" rtlCol="0" anchor="t"/>
          <a:lstStyle/>
          <a:p>
            <a:pPr marL="0" indent="0" algn="l">
              <a:lnSpc>
                <a:spcPts val="2350"/>
              </a:lnSpc>
              <a:buNone/>
            </a:pPr>
            <a:r>
              <a:rPr lang="en-US" sz="2400" dirty="0">
                <a:latin typeface="Times New Roman" panose="02020603050405020304" pitchFamily="18" charset="0"/>
                <a:ea typeface="Tomorrow" pitchFamily="34" charset="-122"/>
                <a:cs typeface="Times New Roman" panose="02020603050405020304" pitchFamily="18" charset="0"/>
              </a:rPr>
              <a:t>Tinkercad millimetrlarni o'lchov birligi sifatida ishlatadi. Bu 3D chop etish uchun juda mos o'lchov birligi, chunki u kichik o'lchamlarni aniq o'lchashga imkon beradi.</a:t>
            </a:r>
            <a:endParaRPr lang="en-US" sz="2400" dirty="0">
              <a:latin typeface="Times New Roman" panose="02020603050405020304" pitchFamily="18" charset="0"/>
              <a:cs typeface="Times New Roman" panose="02020603050405020304" pitchFamily="18" charset="0"/>
            </a:endParaRPr>
          </a:p>
        </p:txBody>
      </p:sp>
      <p:sp>
        <p:nvSpPr>
          <p:cNvPr id="12" name="Shape 8"/>
          <p:cNvSpPr/>
          <p:nvPr/>
        </p:nvSpPr>
        <p:spPr>
          <a:xfrm>
            <a:off x="6228993" y="5591532"/>
            <a:ext cx="7702034" cy="11430"/>
          </a:xfrm>
          <a:prstGeom prst="roundRect">
            <a:avLst>
              <a:gd name="adj" fmla="val 244811"/>
            </a:avLst>
          </a:prstGeom>
          <a:solidFill>
            <a:srgbClr val="D6D0D0"/>
          </a:solidFill>
          <a:ln/>
        </p:spPr>
      </p:sp>
      <p:pic>
        <p:nvPicPr>
          <p:cNvPr id="13" name="Image 2" descr="preencoded.png"/>
          <p:cNvPicPr>
            <a:picLocks noChangeAspect="1"/>
          </p:cNvPicPr>
          <p:nvPr/>
        </p:nvPicPr>
        <p:blipFill>
          <a:blip r:embed="rId6">
            <a:duotone>
              <a:prstClr val="black"/>
              <a:schemeClr val="accent6">
                <a:tint val="45000"/>
                <a:satMod val="400000"/>
              </a:schemeClr>
            </a:duotone>
          </a:blip>
          <a:stretch>
            <a:fillRect/>
          </a:stretch>
        </p:blipFill>
        <p:spPr>
          <a:xfrm>
            <a:off x="686038" y="5624393"/>
            <a:ext cx="6595705" cy="1970127"/>
          </a:xfrm>
          <a:prstGeom prst="rect">
            <a:avLst/>
          </a:prstGeom>
        </p:spPr>
      </p:pic>
      <p:sp>
        <p:nvSpPr>
          <p:cNvPr id="14" name="Text 9"/>
          <p:cNvSpPr/>
          <p:nvPr/>
        </p:nvSpPr>
        <p:spPr>
          <a:xfrm>
            <a:off x="3905964" y="6422946"/>
            <a:ext cx="155734" cy="372904"/>
          </a:xfrm>
          <a:prstGeom prst="rect">
            <a:avLst/>
          </a:prstGeom>
          <a:noFill/>
          <a:ln/>
        </p:spPr>
        <p:txBody>
          <a:bodyPr wrap="none" lIns="0" tIns="0" rIns="0" bIns="0" rtlCol="0" anchor="t"/>
          <a:lstStyle/>
          <a:p>
            <a:pPr marL="0" indent="0" algn="ctr">
              <a:lnSpc>
                <a:spcPts val="2900"/>
              </a:lnSpc>
              <a:buNone/>
            </a:pPr>
            <a:r>
              <a:rPr lang="en-US" sz="1800" dirty="0">
                <a:solidFill>
                  <a:srgbClr val="61615C"/>
                </a:solidFill>
                <a:latin typeface="Tomorrow Semi Bold" pitchFamily="34" charset="0"/>
                <a:ea typeface="Tomorrow Semi Bold" pitchFamily="34" charset="-122"/>
                <a:cs typeface="Tomorrow Semi Bold" pitchFamily="34" charset="-120"/>
              </a:rPr>
              <a:t>3</a:t>
            </a:r>
            <a:endParaRPr lang="en-US" sz="1800" dirty="0"/>
          </a:p>
        </p:txBody>
      </p:sp>
      <p:sp>
        <p:nvSpPr>
          <p:cNvPr id="15" name="Text 10"/>
          <p:cNvSpPr/>
          <p:nvPr/>
        </p:nvSpPr>
        <p:spPr>
          <a:xfrm>
            <a:off x="7468195" y="5810845"/>
            <a:ext cx="2331720" cy="291346"/>
          </a:xfrm>
          <a:prstGeom prst="rect">
            <a:avLst/>
          </a:prstGeom>
          <a:noFill/>
          <a:ln/>
        </p:spPr>
        <p:txBody>
          <a:bodyPr wrap="none" lIns="0" tIns="0" rIns="0" bIns="0" rtlCol="0" anchor="t"/>
          <a:lstStyle/>
          <a:p>
            <a:pPr marL="0" indent="0" algn="l">
              <a:lnSpc>
                <a:spcPts val="2250"/>
              </a:lnSpc>
              <a:buNone/>
            </a:pPr>
            <a:r>
              <a:rPr lang="en-US" sz="2800" b="1" dirty="0">
                <a:latin typeface="Times New Roman" panose="02020603050405020304" pitchFamily="18" charset="0"/>
                <a:ea typeface="Tomorrow Semi Bold" pitchFamily="34" charset="-122"/>
                <a:cs typeface="Times New Roman" panose="02020603050405020304" pitchFamily="18" charset="0"/>
              </a:rPr>
              <a:t>O'lchamni sozlash</a:t>
            </a:r>
            <a:endParaRPr lang="en-US" sz="2800" b="1" dirty="0">
              <a:latin typeface="Times New Roman" panose="02020603050405020304" pitchFamily="18" charset="0"/>
              <a:cs typeface="Times New Roman" panose="02020603050405020304" pitchFamily="18" charset="0"/>
            </a:endParaRPr>
          </a:p>
        </p:txBody>
      </p:sp>
      <p:sp>
        <p:nvSpPr>
          <p:cNvPr id="16" name="Text 11"/>
          <p:cNvSpPr/>
          <p:nvPr/>
        </p:nvSpPr>
        <p:spPr>
          <a:xfrm>
            <a:off x="7468195" y="6214110"/>
            <a:ext cx="6636688" cy="1193959"/>
          </a:xfrm>
          <a:prstGeom prst="rect">
            <a:avLst/>
          </a:prstGeom>
          <a:noFill/>
          <a:ln/>
        </p:spPr>
        <p:txBody>
          <a:bodyPr wrap="square" lIns="0" tIns="0" rIns="0" bIns="0" rtlCol="0" anchor="t"/>
          <a:lstStyle/>
          <a:p>
            <a:pPr marL="0" indent="0" algn="l">
              <a:lnSpc>
                <a:spcPts val="2350"/>
              </a:lnSpc>
              <a:buNone/>
            </a:pPr>
            <a:r>
              <a:rPr lang="en-US" sz="2400" dirty="0">
                <a:latin typeface="Times New Roman" panose="02020603050405020304" pitchFamily="18" charset="0"/>
                <a:ea typeface="Tomorrow" pitchFamily="34" charset="-122"/>
                <a:cs typeface="Times New Roman" panose="02020603050405020304" pitchFamily="18" charset="0"/>
              </a:rPr>
              <a:t>Siz Tinkercadda o'zingizning o'lchovlarni sozlashingiz mumkin. Bu sizga turli xil loyihalar uchun moslashuvchanlikni ta'minlaydi. Siz millimetrlarni boshqa o'lchov birliklariga, masalan, santimetrlarga aylantirishingiz mumkin.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08660" y="293426"/>
            <a:ext cx="12761714" cy="632817"/>
          </a:xfrm>
          <a:prstGeom prst="rect">
            <a:avLst/>
          </a:prstGeom>
          <a:noFill/>
          <a:ln/>
        </p:spPr>
        <p:txBody>
          <a:bodyPr wrap="none" lIns="0" tIns="0" rIns="0" bIns="0" rtlCol="0" anchor="t"/>
          <a:lstStyle/>
          <a:p>
            <a:pPr marL="0" indent="0">
              <a:lnSpc>
                <a:spcPts val="4950"/>
              </a:lnSpc>
              <a:buNone/>
            </a:pPr>
            <a:r>
              <a:rPr lang="en-US" sz="3950" b="1" dirty="0">
                <a:solidFill>
                  <a:srgbClr val="1D1D1B"/>
                </a:solidFill>
                <a:latin typeface="Times New Roman" panose="02020603050405020304" pitchFamily="18" charset="0"/>
                <a:ea typeface="Tomorrow Semi Bold" pitchFamily="34" charset="-122"/>
                <a:cs typeface="Times New Roman" panose="02020603050405020304" pitchFamily="18" charset="0"/>
              </a:rPr>
              <a:t>3D printerlashda Tinkercad dasturining ahamiyati</a:t>
            </a:r>
            <a:endParaRPr lang="en-US" sz="3950" b="1" dirty="0">
              <a:latin typeface="Times New Roman" panose="02020603050405020304" pitchFamily="18" charset="0"/>
              <a:cs typeface="Times New Roman" panose="02020603050405020304" pitchFamily="18" charset="0"/>
            </a:endParaRPr>
          </a:p>
        </p:txBody>
      </p:sp>
      <p:sp>
        <p:nvSpPr>
          <p:cNvPr id="3" name="Shape 1"/>
          <p:cNvSpPr/>
          <p:nvPr/>
        </p:nvSpPr>
        <p:spPr>
          <a:xfrm>
            <a:off x="708660" y="1631093"/>
            <a:ext cx="2202061" cy="1670154"/>
          </a:xfrm>
          <a:prstGeom prst="roundRect">
            <a:avLst>
              <a:gd name="adj" fmla="val 2038"/>
            </a:avLst>
          </a:prstGeom>
          <a:solidFill>
            <a:srgbClr val="FFC000"/>
          </a:solidFill>
          <a:ln/>
        </p:spPr>
      </p:sp>
      <p:sp>
        <p:nvSpPr>
          <p:cNvPr id="4" name="Text 2"/>
          <p:cNvSpPr/>
          <p:nvPr/>
        </p:nvSpPr>
        <p:spPr>
          <a:xfrm>
            <a:off x="911066" y="2353508"/>
            <a:ext cx="115133" cy="404932"/>
          </a:xfrm>
          <a:prstGeom prst="rect">
            <a:avLst/>
          </a:prstGeom>
          <a:noFill/>
          <a:ln/>
        </p:spPr>
        <p:txBody>
          <a:bodyPr wrap="none" lIns="0" tIns="0" rIns="0" bIns="0" rtlCol="0" anchor="t"/>
          <a:lstStyle/>
          <a:p>
            <a:pPr marL="0" indent="0" algn="ctr">
              <a:lnSpc>
                <a:spcPts val="3150"/>
              </a:lnSpc>
              <a:buNone/>
            </a:pPr>
            <a:r>
              <a:rPr lang="en-US" sz="1950" dirty="0">
                <a:solidFill>
                  <a:srgbClr val="61615C"/>
                </a:solidFill>
                <a:latin typeface="Tomorrow Semi Bold" pitchFamily="34" charset="0"/>
                <a:ea typeface="Tomorrow Semi Bold" pitchFamily="34" charset="-122"/>
                <a:cs typeface="Tomorrow Semi Bold" pitchFamily="34" charset="-120"/>
              </a:rPr>
              <a:t>1</a:t>
            </a:r>
            <a:endParaRPr lang="en-US" sz="1950" dirty="0"/>
          </a:p>
        </p:txBody>
      </p:sp>
      <p:sp>
        <p:nvSpPr>
          <p:cNvPr id="5" name="Text 3"/>
          <p:cNvSpPr/>
          <p:nvPr/>
        </p:nvSpPr>
        <p:spPr>
          <a:xfrm>
            <a:off x="3249051" y="1707475"/>
            <a:ext cx="2531269" cy="316349"/>
          </a:xfrm>
          <a:prstGeom prst="rect">
            <a:avLst/>
          </a:prstGeom>
          <a:noFill/>
          <a:ln/>
        </p:spPr>
        <p:txBody>
          <a:bodyPr wrap="none" lIns="0" tIns="0" rIns="0" bIns="0" rtlCol="0" anchor="t"/>
          <a:lstStyle/>
          <a:p>
            <a:pPr marL="0" indent="0" algn="l">
              <a:lnSpc>
                <a:spcPts val="2450"/>
              </a:lnSpc>
              <a:buNone/>
            </a:pPr>
            <a:r>
              <a:rPr lang="en-US" sz="3600" b="1" dirty="0">
                <a:solidFill>
                  <a:schemeClr val="accent4"/>
                </a:solidFill>
                <a:latin typeface="Times New Roman" panose="02020603050405020304" pitchFamily="18" charset="0"/>
                <a:ea typeface="Tomorrow Semi Bold" pitchFamily="34" charset="-122"/>
                <a:cs typeface="Times New Roman" panose="02020603050405020304" pitchFamily="18" charset="0"/>
              </a:rPr>
              <a:t>Modelni tayyorlash</a:t>
            </a:r>
            <a:endParaRPr lang="en-US" sz="3600" b="1" dirty="0">
              <a:solidFill>
                <a:schemeClr val="accent4"/>
              </a:solidFill>
              <a:latin typeface="Times New Roman" panose="02020603050405020304" pitchFamily="18" charset="0"/>
              <a:cs typeface="Times New Roman" panose="02020603050405020304" pitchFamily="18" charset="0"/>
            </a:endParaRPr>
          </a:p>
        </p:txBody>
      </p:sp>
      <p:sp>
        <p:nvSpPr>
          <p:cNvPr id="6" name="Text 4"/>
          <p:cNvSpPr/>
          <p:nvPr/>
        </p:nvSpPr>
        <p:spPr>
          <a:xfrm>
            <a:off x="3229035" y="2145268"/>
            <a:ext cx="10606207" cy="647938"/>
          </a:xfrm>
          <a:prstGeom prst="rect">
            <a:avLst/>
          </a:prstGeom>
          <a:noFill/>
          <a:ln/>
        </p:spPr>
        <p:txBody>
          <a:bodyPr wrap="square" lIns="0" tIns="0" rIns="0" bIns="0" rtlCol="0" anchor="t"/>
          <a:lstStyle/>
          <a:p>
            <a:pPr marL="0" indent="0" algn="l">
              <a:lnSpc>
                <a:spcPts val="2550"/>
              </a:lnSpc>
              <a:buNone/>
            </a:pPr>
            <a:r>
              <a:rPr lang="en-US" sz="2800" dirty="0">
                <a:latin typeface="Times New Roman" panose="02020603050405020304" pitchFamily="18" charset="0"/>
                <a:ea typeface="Tomorrow" pitchFamily="34" charset="-122"/>
                <a:cs typeface="Times New Roman" panose="02020603050405020304" pitchFamily="18" charset="0"/>
              </a:rPr>
              <a:t>Tinkercad sizga 3D printerda chop etish uchun modelni tayyorlashga yordam beradi. Siz modelni chop etishdan oldin uning o'lchamlarini, tuzilmasini va rangini sozlashingiz mumkin</a:t>
            </a:r>
            <a:r>
              <a:rPr lang="en-US" sz="2800" dirty="0">
                <a:solidFill>
                  <a:srgbClr val="61615C"/>
                </a:solidFill>
                <a:latin typeface="Times New Roman" panose="02020603050405020304" pitchFamily="18" charset="0"/>
                <a:ea typeface="Tomorrow" pitchFamily="34" charset="-122"/>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Shape 5"/>
          <p:cNvSpPr/>
          <p:nvPr/>
        </p:nvSpPr>
        <p:spPr>
          <a:xfrm>
            <a:off x="3011924" y="3291721"/>
            <a:ext cx="10808613" cy="11430"/>
          </a:xfrm>
          <a:prstGeom prst="roundRect">
            <a:avLst>
              <a:gd name="adj" fmla="val 265756"/>
            </a:avLst>
          </a:prstGeom>
          <a:solidFill>
            <a:srgbClr val="D6D0D0"/>
          </a:solidFill>
          <a:ln/>
        </p:spPr>
      </p:sp>
      <p:sp>
        <p:nvSpPr>
          <p:cNvPr id="8" name="Shape 6"/>
          <p:cNvSpPr/>
          <p:nvPr/>
        </p:nvSpPr>
        <p:spPr>
          <a:xfrm>
            <a:off x="708660" y="3402449"/>
            <a:ext cx="4404241" cy="1814513"/>
          </a:xfrm>
          <a:prstGeom prst="roundRect">
            <a:avLst>
              <a:gd name="adj" fmla="val 1674"/>
            </a:avLst>
          </a:prstGeom>
          <a:solidFill>
            <a:srgbClr val="00B0F0"/>
          </a:solidFill>
          <a:ln/>
        </p:spPr>
      </p:sp>
      <p:sp>
        <p:nvSpPr>
          <p:cNvPr id="9" name="Text 7"/>
          <p:cNvSpPr/>
          <p:nvPr/>
        </p:nvSpPr>
        <p:spPr>
          <a:xfrm>
            <a:off x="911066" y="4107180"/>
            <a:ext cx="170021" cy="404932"/>
          </a:xfrm>
          <a:prstGeom prst="rect">
            <a:avLst/>
          </a:prstGeom>
          <a:noFill/>
          <a:ln/>
        </p:spPr>
        <p:txBody>
          <a:bodyPr wrap="none" lIns="0" tIns="0" rIns="0" bIns="0" rtlCol="0" anchor="t"/>
          <a:lstStyle/>
          <a:p>
            <a:pPr marL="0" indent="0" algn="ctr">
              <a:lnSpc>
                <a:spcPts val="3150"/>
              </a:lnSpc>
              <a:buNone/>
            </a:pPr>
            <a:r>
              <a:rPr lang="en-US" sz="1950" dirty="0">
                <a:solidFill>
                  <a:srgbClr val="61615C"/>
                </a:solidFill>
                <a:latin typeface="Tomorrow Semi Bold" pitchFamily="34" charset="0"/>
                <a:ea typeface="Tomorrow Semi Bold" pitchFamily="34" charset="-122"/>
                <a:cs typeface="Tomorrow Semi Bold" pitchFamily="34" charset="-120"/>
              </a:rPr>
              <a:t>2</a:t>
            </a:r>
            <a:endParaRPr lang="en-US" sz="1950" dirty="0"/>
          </a:p>
        </p:txBody>
      </p:sp>
      <p:sp>
        <p:nvSpPr>
          <p:cNvPr id="10" name="Text 8"/>
          <p:cNvSpPr/>
          <p:nvPr/>
        </p:nvSpPr>
        <p:spPr>
          <a:xfrm>
            <a:off x="5446454" y="3447800"/>
            <a:ext cx="3286125" cy="316349"/>
          </a:xfrm>
          <a:prstGeom prst="rect">
            <a:avLst/>
          </a:prstGeom>
          <a:noFill/>
          <a:ln/>
        </p:spPr>
        <p:txBody>
          <a:bodyPr wrap="none" lIns="0" tIns="0" rIns="0" bIns="0" rtlCol="0" anchor="t"/>
          <a:lstStyle/>
          <a:p>
            <a:pPr marL="0" indent="0" algn="l">
              <a:lnSpc>
                <a:spcPts val="2450"/>
              </a:lnSpc>
              <a:buNone/>
            </a:pPr>
            <a:r>
              <a:rPr lang="en-US" sz="2800" b="1" dirty="0">
                <a:solidFill>
                  <a:schemeClr val="accent1"/>
                </a:solidFill>
                <a:latin typeface="Times New Roman" panose="02020603050405020304" pitchFamily="18" charset="0"/>
                <a:ea typeface="Tomorrow Semi Bold" pitchFamily="34" charset="-122"/>
                <a:cs typeface="Times New Roman" panose="02020603050405020304" pitchFamily="18" charset="0"/>
              </a:rPr>
              <a:t>Chop etish uchun sozlash</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11" name="Text 9"/>
          <p:cNvSpPr/>
          <p:nvPr/>
        </p:nvSpPr>
        <p:spPr>
          <a:xfrm>
            <a:off x="5416510" y="3852256"/>
            <a:ext cx="8404027" cy="971907"/>
          </a:xfrm>
          <a:prstGeom prst="rect">
            <a:avLst/>
          </a:prstGeom>
          <a:noFill/>
          <a:ln/>
        </p:spPr>
        <p:txBody>
          <a:bodyPr wrap="square" lIns="0" tIns="0" rIns="0" bIns="0" rtlCol="0" anchor="t"/>
          <a:lstStyle/>
          <a:p>
            <a:pPr marL="0" indent="0" algn="l">
              <a:lnSpc>
                <a:spcPts val="2550"/>
              </a:lnSpc>
              <a:buNone/>
            </a:pPr>
            <a:r>
              <a:rPr lang="en-US" sz="2800" dirty="0">
                <a:latin typeface="Times New Roman" panose="02020603050405020304" pitchFamily="18" charset="0"/>
                <a:ea typeface="Tomorrow" pitchFamily="34" charset="-122"/>
                <a:cs typeface="Times New Roman" panose="02020603050405020304" pitchFamily="18" charset="0"/>
              </a:rPr>
              <a:t>Tinkercad sizga chop etish parametrlarini sozlashga imkon beradi, shu jumladan chop etish tezligi, qalinligi va to'ldirish darajasi. Bu sizga chop etish jarayonini to'liq nazorat qilishga yordam beradi.</a:t>
            </a:r>
            <a:endParaRPr lang="en-US" sz="2800" dirty="0">
              <a:latin typeface="Times New Roman" panose="02020603050405020304" pitchFamily="18" charset="0"/>
              <a:cs typeface="Times New Roman" panose="02020603050405020304" pitchFamily="18" charset="0"/>
            </a:endParaRPr>
          </a:p>
        </p:txBody>
      </p:sp>
      <p:sp>
        <p:nvSpPr>
          <p:cNvPr id="12" name="Shape 10"/>
          <p:cNvSpPr/>
          <p:nvPr/>
        </p:nvSpPr>
        <p:spPr>
          <a:xfrm>
            <a:off x="5214104" y="5207437"/>
            <a:ext cx="8606433" cy="11430"/>
          </a:xfrm>
          <a:prstGeom prst="roundRect">
            <a:avLst>
              <a:gd name="adj" fmla="val 265756"/>
            </a:avLst>
          </a:prstGeom>
          <a:solidFill>
            <a:srgbClr val="D6D0D0"/>
          </a:solidFill>
          <a:ln/>
        </p:spPr>
      </p:sp>
      <p:sp>
        <p:nvSpPr>
          <p:cNvPr id="13" name="Shape 11"/>
          <p:cNvSpPr/>
          <p:nvPr/>
        </p:nvSpPr>
        <p:spPr>
          <a:xfrm>
            <a:off x="708660" y="5318165"/>
            <a:ext cx="5963989" cy="2138482"/>
          </a:xfrm>
          <a:prstGeom prst="roundRect">
            <a:avLst>
              <a:gd name="adj" fmla="val 1420"/>
            </a:avLst>
          </a:prstGeom>
          <a:solidFill>
            <a:schemeClr val="accent2"/>
          </a:solidFill>
          <a:ln/>
        </p:spPr>
      </p:sp>
      <p:sp>
        <p:nvSpPr>
          <p:cNvPr id="14" name="Text 12"/>
          <p:cNvSpPr/>
          <p:nvPr/>
        </p:nvSpPr>
        <p:spPr>
          <a:xfrm>
            <a:off x="911066" y="6184940"/>
            <a:ext cx="169069" cy="404932"/>
          </a:xfrm>
          <a:prstGeom prst="rect">
            <a:avLst/>
          </a:prstGeom>
          <a:noFill/>
          <a:ln/>
        </p:spPr>
        <p:txBody>
          <a:bodyPr wrap="none" lIns="0" tIns="0" rIns="0" bIns="0" rtlCol="0" anchor="t"/>
          <a:lstStyle/>
          <a:p>
            <a:pPr marL="0" indent="0" algn="ctr">
              <a:lnSpc>
                <a:spcPts val="3150"/>
              </a:lnSpc>
              <a:buNone/>
            </a:pPr>
            <a:r>
              <a:rPr lang="en-US" sz="1950" dirty="0">
                <a:solidFill>
                  <a:srgbClr val="61615C"/>
                </a:solidFill>
                <a:latin typeface="Tomorrow Semi Bold" pitchFamily="34" charset="0"/>
                <a:ea typeface="Tomorrow Semi Bold" pitchFamily="34" charset="-122"/>
                <a:cs typeface="Tomorrow Semi Bold" pitchFamily="34" charset="-120"/>
              </a:rPr>
              <a:t>3</a:t>
            </a:r>
            <a:endParaRPr lang="en-US" sz="1950" dirty="0"/>
          </a:p>
        </p:txBody>
      </p:sp>
      <p:sp>
        <p:nvSpPr>
          <p:cNvPr id="15" name="Text 13"/>
          <p:cNvSpPr/>
          <p:nvPr/>
        </p:nvSpPr>
        <p:spPr>
          <a:xfrm>
            <a:off x="7011829" y="5459517"/>
            <a:ext cx="3606641" cy="316349"/>
          </a:xfrm>
          <a:prstGeom prst="rect">
            <a:avLst/>
          </a:prstGeom>
          <a:noFill/>
          <a:ln/>
        </p:spPr>
        <p:txBody>
          <a:bodyPr wrap="none" lIns="0" tIns="0" rIns="0" bIns="0" rtlCol="0" anchor="t"/>
          <a:lstStyle/>
          <a:p>
            <a:pPr marL="0" indent="0" algn="l">
              <a:lnSpc>
                <a:spcPts val="2450"/>
              </a:lnSpc>
              <a:buNone/>
            </a:pPr>
            <a:r>
              <a:rPr lang="en-US" sz="2800" b="1" dirty="0">
                <a:solidFill>
                  <a:schemeClr val="accent2"/>
                </a:solidFill>
                <a:latin typeface="Times New Roman" panose="02020603050405020304" pitchFamily="18" charset="0"/>
                <a:ea typeface="Tomorrow Semi Bold" pitchFamily="34" charset="-122"/>
                <a:cs typeface="Times New Roman" panose="02020603050405020304" pitchFamily="18" charset="0"/>
              </a:rPr>
              <a:t>Foydalanuvchilarga qulaylik</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16" name="Text 14"/>
          <p:cNvSpPr/>
          <p:nvPr/>
        </p:nvSpPr>
        <p:spPr>
          <a:xfrm>
            <a:off x="7011829" y="5958364"/>
            <a:ext cx="6707505" cy="1295876"/>
          </a:xfrm>
          <a:prstGeom prst="rect">
            <a:avLst/>
          </a:prstGeom>
          <a:noFill/>
          <a:ln/>
        </p:spPr>
        <p:txBody>
          <a:bodyPr wrap="square" lIns="0" tIns="0" rIns="0" bIns="0" rtlCol="0" anchor="t"/>
          <a:lstStyle/>
          <a:p>
            <a:pPr marL="0" indent="0" algn="l">
              <a:lnSpc>
                <a:spcPts val="2550"/>
              </a:lnSpc>
              <a:buNone/>
            </a:pPr>
            <a:r>
              <a:rPr lang="en-US" sz="2800" dirty="0">
                <a:latin typeface="Times New Roman" panose="02020603050405020304" pitchFamily="18" charset="0"/>
                <a:ea typeface="Tomorrow" pitchFamily="34" charset="-122"/>
                <a:cs typeface="Times New Roman" panose="02020603050405020304" pitchFamily="18" charset="0"/>
              </a:rPr>
              <a:t>Tinkercad 3D chop etishni osonlashtirish uchun yaratilgan. Dasturda 3D printerlar bilan mos keluvchi turli xil formatlar qo'llab-quvvatlanadi, shuningdek, u chop etish uchun tayyor modelni yaratishga imkon beradi.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07394"/>
          </a:xfrm>
          <a:prstGeom prst="rect">
            <a:avLst/>
          </a:prstGeom>
        </p:spPr>
      </p:pic>
      <p:sp>
        <p:nvSpPr>
          <p:cNvPr id="3" name="Shape 0"/>
          <p:cNvSpPr/>
          <p:nvPr/>
        </p:nvSpPr>
        <p:spPr>
          <a:xfrm>
            <a:off x="0" y="0"/>
            <a:ext cx="14630400" cy="2007394"/>
          </a:xfrm>
          <a:prstGeom prst="rect">
            <a:avLst/>
          </a:prstGeom>
          <a:solidFill>
            <a:srgbClr val="E5E0DF"/>
          </a:solidFill>
          <a:ln/>
        </p:spPr>
      </p:sp>
      <p:pic>
        <p:nvPicPr>
          <p:cNvPr id="4" name="Image 1" descr="preencoded.png"/>
          <p:cNvPicPr>
            <a:picLocks noChangeAspect="1"/>
          </p:cNvPicPr>
          <p:nvPr/>
        </p:nvPicPr>
        <p:blipFill>
          <a:blip r:embed="rId4"/>
          <a:stretch>
            <a:fillRect/>
          </a:stretch>
        </p:blipFill>
        <p:spPr>
          <a:xfrm>
            <a:off x="0" y="0"/>
            <a:ext cx="14630400" cy="2007394"/>
          </a:xfrm>
          <a:prstGeom prst="rect">
            <a:avLst/>
          </a:prstGeom>
        </p:spPr>
      </p:pic>
      <p:sp>
        <p:nvSpPr>
          <p:cNvPr id="5" name="Text 1"/>
          <p:cNvSpPr/>
          <p:nvPr/>
        </p:nvSpPr>
        <p:spPr>
          <a:xfrm>
            <a:off x="1303380" y="752773"/>
            <a:ext cx="9183172" cy="501848"/>
          </a:xfrm>
          <a:prstGeom prst="rect">
            <a:avLst/>
          </a:prstGeom>
          <a:noFill/>
          <a:ln/>
        </p:spPr>
        <p:txBody>
          <a:bodyPr wrap="none" lIns="0" tIns="0" rIns="0" bIns="0" rtlCol="0" anchor="t"/>
          <a:lstStyle/>
          <a:p>
            <a:pPr marL="0" indent="0">
              <a:lnSpc>
                <a:spcPts val="3950"/>
              </a:lnSpc>
              <a:buNone/>
            </a:pPr>
            <a:r>
              <a:rPr lang="en-US" sz="4000" b="1" dirty="0">
                <a:solidFill>
                  <a:srgbClr val="1D1D1B"/>
                </a:solidFill>
                <a:latin typeface="Times New Roman" panose="02020603050405020304" pitchFamily="18" charset="0"/>
                <a:ea typeface="Tomorrow Semi Bold" pitchFamily="34" charset="-122"/>
                <a:cs typeface="Times New Roman" panose="02020603050405020304" pitchFamily="18" charset="0"/>
              </a:rPr>
              <a:t>Loyihalarda 3D modellar loyihalash amaliyoti</a:t>
            </a:r>
            <a:endParaRPr lang="en-US" sz="4000" b="1" dirty="0">
              <a:latin typeface="Times New Roman" panose="02020603050405020304" pitchFamily="18" charset="0"/>
              <a:cs typeface="Times New Roman" panose="02020603050405020304" pitchFamily="18" charset="0"/>
            </a:endParaRPr>
          </a:p>
        </p:txBody>
      </p:sp>
      <p:sp>
        <p:nvSpPr>
          <p:cNvPr id="6" name="Text 2"/>
          <p:cNvSpPr/>
          <p:nvPr/>
        </p:nvSpPr>
        <p:spPr>
          <a:xfrm>
            <a:off x="374944" y="2285600"/>
            <a:ext cx="6632734" cy="529947"/>
          </a:xfrm>
          <a:prstGeom prst="rect">
            <a:avLst/>
          </a:prstGeom>
          <a:noFill/>
          <a:ln/>
        </p:spPr>
        <p:txBody>
          <a:bodyPr wrap="none" lIns="0" tIns="0" rIns="0" bIns="0" rtlCol="0" anchor="t"/>
          <a:lstStyle/>
          <a:p>
            <a:pPr marL="0" indent="0" algn="ctr">
              <a:lnSpc>
                <a:spcPts val="4150"/>
              </a:lnSpc>
              <a:buNone/>
            </a:pPr>
            <a:r>
              <a:rPr lang="en-US" sz="4150" b="1" dirty="0">
                <a:solidFill>
                  <a:srgbClr val="61615C"/>
                </a:solidFill>
                <a:latin typeface="Times New Roman" panose="02020603050405020304" pitchFamily="18" charset="0"/>
                <a:ea typeface="Tomorrow Semi Bold" pitchFamily="34" charset="-122"/>
                <a:cs typeface="Times New Roman" panose="02020603050405020304" pitchFamily="18" charset="0"/>
              </a:rPr>
              <a:t>1</a:t>
            </a:r>
            <a:endParaRPr lang="en-US" sz="4150" b="1" dirty="0">
              <a:latin typeface="Times New Roman" panose="02020603050405020304" pitchFamily="18" charset="0"/>
              <a:cs typeface="Times New Roman" panose="02020603050405020304" pitchFamily="18" charset="0"/>
            </a:endParaRPr>
          </a:p>
        </p:txBody>
      </p:sp>
      <p:sp>
        <p:nvSpPr>
          <p:cNvPr id="7" name="Text 3"/>
          <p:cNvSpPr/>
          <p:nvPr/>
        </p:nvSpPr>
        <p:spPr>
          <a:xfrm>
            <a:off x="2689294" y="3093754"/>
            <a:ext cx="2007394" cy="250865"/>
          </a:xfrm>
          <a:prstGeom prst="rect">
            <a:avLst/>
          </a:prstGeom>
          <a:noFill/>
          <a:ln/>
        </p:spPr>
        <p:txBody>
          <a:bodyPr wrap="none" lIns="0" tIns="0" rIns="0" bIns="0" rtlCol="0" anchor="t"/>
          <a:lstStyle/>
          <a:p>
            <a:pPr marL="0" indent="0" algn="ctr">
              <a:lnSpc>
                <a:spcPts val="1950"/>
              </a:lnSpc>
              <a:buNone/>
            </a:pPr>
            <a:r>
              <a:rPr lang="en-US" sz="2800" b="1" dirty="0">
                <a:solidFill>
                  <a:schemeClr val="accent2"/>
                </a:solidFill>
                <a:latin typeface="Times New Roman" panose="02020603050405020304" pitchFamily="18" charset="0"/>
                <a:ea typeface="Tomorrow Semi Bold" pitchFamily="34" charset="-122"/>
                <a:cs typeface="Times New Roman" panose="02020603050405020304" pitchFamily="18" charset="0"/>
              </a:rPr>
              <a:t>G'oya</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8" name="Text 4"/>
          <p:cNvSpPr/>
          <p:nvPr/>
        </p:nvSpPr>
        <p:spPr>
          <a:xfrm>
            <a:off x="376624" y="3555752"/>
            <a:ext cx="6632734" cy="770811"/>
          </a:xfrm>
          <a:prstGeom prst="rect">
            <a:avLst/>
          </a:prstGeom>
          <a:noFill/>
          <a:ln/>
        </p:spPr>
        <p:txBody>
          <a:bodyPr wrap="square" lIns="0" tIns="0" rIns="0" bIns="0" rtlCol="0" anchor="t"/>
          <a:lstStyle/>
          <a:p>
            <a:pPr marL="0" indent="0" algn="ctr">
              <a:lnSpc>
                <a:spcPts val="2000"/>
              </a:lnSpc>
              <a:buNone/>
            </a:pPr>
            <a:r>
              <a:rPr lang="en-US" sz="2400" dirty="0">
                <a:solidFill>
                  <a:srgbClr val="61615C"/>
                </a:solidFill>
                <a:latin typeface="Times New Roman" panose="02020603050405020304" pitchFamily="18" charset="0"/>
                <a:ea typeface="Tomorrow" pitchFamily="34" charset="-122"/>
                <a:cs typeface="Times New Roman" panose="02020603050405020304" pitchFamily="18" charset="0"/>
              </a:rPr>
              <a:t>Birinchi qadam - 3D modelni yaratish uchun g'oyani tanlash. Sizning g'oyangiz sizning shaxsiy qiziqishlaringizga yoki loyihaning maqsadlariga asoslanishi mumkin. Sizga yoqadigan yoki foydali deb hisoblagan narsani modellashtirishga harakat qiling</a:t>
            </a:r>
            <a:r>
              <a:rPr lang="en-US" sz="1250" dirty="0">
                <a:solidFill>
                  <a:srgbClr val="61615C"/>
                </a:solidFill>
                <a:latin typeface="Tomorrow" pitchFamily="34" charset="0"/>
                <a:ea typeface="Tomorrow" pitchFamily="34" charset="-122"/>
                <a:cs typeface="Tomorrow" pitchFamily="34" charset="-120"/>
              </a:rPr>
              <a:t>.</a:t>
            </a:r>
            <a:endParaRPr lang="en-US" sz="1250" dirty="0"/>
          </a:p>
        </p:txBody>
      </p:sp>
      <p:sp>
        <p:nvSpPr>
          <p:cNvPr id="9" name="Text 5"/>
          <p:cNvSpPr/>
          <p:nvPr/>
        </p:nvSpPr>
        <p:spPr>
          <a:xfrm>
            <a:off x="7315200" y="2460986"/>
            <a:ext cx="6632853" cy="529947"/>
          </a:xfrm>
          <a:prstGeom prst="rect">
            <a:avLst/>
          </a:prstGeom>
          <a:noFill/>
          <a:ln/>
        </p:spPr>
        <p:txBody>
          <a:bodyPr wrap="none" lIns="0" tIns="0" rIns="0" bIns="0" rtlCol="0" anchor="t"/>
          <a:lstStyle/>
          <a:p>
            <a:pPr marL="0" indent="0" algn="ctr">
              <a:lnSpc>
                <a:spcPts val="4150"/>
              </a:lnSpc>
              <a:buNone/>
            </a:pPr>
            <a:r>
              <a:rPr lang="en-US" sz="4150" b="1" dirty="0">
                <a:solidFill>
                  <a:srgbClr val="61615C"/>
                </a:solidFill>
                <a:latin typeface="Times New Roman" panose="02020603050405020304" pitchFamily="18" charset="0"/>
                <a:ea typeface="Tomorrow Semi Bold" pitchFamily="34" charset="-122"/>
                <a:cs typeface="Times New Roman" panose="02020603050405020304" pitchFamily="18" charset="0"/>
              </a:rPr>
              <a:t>2</a:t>
            </a:r>
            <a:endParaRPr lang="en-US" sz="4150" b="1" dirty="0">
              <a:latin typeface="Times New Roman" panose="02020603050405020304" pitchFamily="18" charset="0"/>
              <a:cs typeface="Times New Roman" panose="02020603050405020304" pitchFamily="18" charset="0"/>
            </a:endParaRPr>
          </a:p>
        </p:txBody>
      </p:sp>
      <p:sp>
        <p:nvSpPr>
          <p:cNvPr id="10" name="Text 6"/>
          <p:cNvSpPr/>
          <p:nvPr/>
        </p:nvSpPr>
        <p:spPr>
          <a:xfrm>
            <a:off x="9871810" y="3041112"/>
            <a:ext cx="2007394" cy="250865"/>
          </a:xfrm>
          <a:prstGeom prst="rect">
            <a:avLst/>
          </a:prstGeom>
          <a:noFill/>
          <a:ln/>
        </p:spPr>
        <p:txBody>
          <a:bodyPr wrap="none" lIns="0" tIns="0" rIns="0" bIns="0" rtlCol="0" anchor="t"/>
          <a:lstStyle/>
          <a:p>
            <a:pPr marL="0" indent="0" algn="ctr">
              <a:lnSpc>
                <a:spcPts val="1950"/>
              </a:lnSpc>
              <a:buNone/>
            </a:pPr>
            <a:r>
              <a:rPr lang="en-US" sz="2800" b="1" dirty="0">
                <a:solidFill>
                  <a:schemeClr val="accent2"/>
                </a:solidFill>
                <a:latin typeface="Times New Roman" panose="02020603050405020304" pitchFamily="18" charset="0"/>
                <a:ea typeface="Tomorrow Semi Bold" pitchFamily="34" charset="-122"/>
                <a:cs typeface="Times New Roman" panose="02020603050405020304" pitchFamily="18" charset="0"/>
              </a:rPr>
              <a:t>Rejalashtirish</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11" name="Text 7"/>
          <p:cNvSpPr/>
          <p:nvPr/>
        </p:nvSpPr>
        <p:spPr>
          <a:xfrm>
            <a:off x="7435572" y="3538740"/>
            <a:ext cx="6632853" cy="513874"/>
          </a:xfrm>
          <a:prstGeom prst="rect">
            <a:avLst/>
          </a:prstGeom>
          <a:noFill/>
          <a:ln/>
        </p:spPr>
        <p:txBody>
          <a:bodyPr wrap="square" lIns="0" tIns="0" rIns="0" bIns="0" rtlCol="0" anchor="t"/>
          <a:lstStyle/>
          <a:p>
            <a:pPr marL="0" indent="0" algn="ctr">
              <a:lnSpc>
                <a:spcPts val="2000"/>
              </a:lnSpc>
              <a:buNone/>
            </a:pPr>
            <a:r>
              <a:rPr lang="en-US" sz="2400" dirty="0">
                <a:solidFill>
                  <a:srgbClr val="61615C"/>
                </a:solidFill>
                <a:latin typeface="Times New Roman" panose="02020603050405020304" pitchFamily="18" charset="0"/>
                <a:ea typeface="Tomorrow" pitchFamily="34" charset="-122"/>
                <a:cs typeface="Times New Roman" panose="02020603050405020304" pitchFamily="18" charset="0"/>
              </a:rPr>
              <a:t>Modelni yaratishdan oldin, uning shakli, o'lchamlari va tafsilotlari haqida o'ylab ko'ring. Sizga kerak bo'lgan asosiy shakllar, tuzilmalar va materiallarni rejalashtirish muhimdir.</a:t>
            </a:r>
            <a:endParaRPr lang="en-US" sz="2400" dirty="0">
              <a:latin typeface="Times New Roman" panose="02020603050405020304" pitchFamily="18" charset="0"/>
              <a:cs typeface="Times New Roman" panose="02020603050405020304" pitchFamily="18" charset="0"/>
            </a:endParaRPr>
          </a:p>
        </p:txBody>
      </p:sp>
      <p:sp>
        <p:nvSpPr>
          <p:cNvPr id="12" name="Text 8"/>
          <p:cNvSpPr/>
          <p:nvPr/>
        </p:nvSpPr>
        <p:spPr>
          <a:xfrm>
            <a:off x="561975" y="5371170"/>
            <a:ext cx="6632734" cy="529947"/>
          </a:xfrm>
          <a:prstGeom prst="rect">
            <a:avLst/>
          </a:prstGeom>
          <a:noFill/>
          <a:ln/>
        </p:spPr>
        <p:txBody>
          <a:bodyPr wrap="none" lIns="0" tIns="0" rIns="0" bIns="0" rtlCol="0" anchor="t"/>
          <a:lstStyle/>
          <a:p>
            <a:pPr marL="0" indent="0" algn="ctr">
              <a:lnSpc>
                <a:spcPts val="4150"/>
              </a:lnSpc>
              <a:buNone/>
            </a:pPr>
            <a:r>
              <a:rPr lang="en-US" sz="4150" b="1" dirty="0">
                <a:solidFill>
                  <a:srgbClr val="61615C"/>
                </a:solidFill>
                <a:latin typeface="Times New Roman" panose="02020603050405020304" pitchFamily="18" charset="0"/>
                <a:ea typeface="Tomorrow Semi Bold" pitchFamily="34" charset="-122"/>
                <a:cs typeface="Times New Roman" panose="02020603050405020304" pitchFamily="18" charset="0"/>
              </a:rPr>
              <a:t>3</a:t>
            </a:r>
            <a:endParaRPr lang="en-US" sz="4150" b="1" dirty="0">
              <a:latin typeface="Times New Roman" panose="02020603050405020304" pitchFamily="18" charset="0"/>
              <a:cs typeface="Times New Roman" panose="02020603050405020304" pitchFamily="18" charset="0"/>
            </a:endParaRPr>
          </a:p>
        </p:txBody>
      </p:sp>
      <p:sp>
        <p:nvSpPr>
          <p:cNvPr id="13" name="Text 9"/>
          <p:cNvSpPr/>
          <p:nvPr/>
        </p:nvSpPr>
        <p:spPr>
          <a:xfrm>
            <a:off x="2874645" y="6035784"/>
            <a:ext cx="2007394" cy="250865"/>
          </a:xfrm>
          <a:prstGeom prst="rect">
            <a:avLst/>
          </a:prstGeom>
          <a:noFill/>
          <a:ln/>
        </p:spPr>
        <p:txBody>
          <a:bodyPr wrap="none" lIns="0" tIns="0" rIns="0" bIns="0" rtlCol="0" anchor="t"/>
          <a:lstStyle/>
          <a:p>
            <a:pPr marL="0" indent="0" algn="ctr">
              <a:lnSpc>
                <a:spcPts val="1950"/>
              </a:lnSpc>
              <a:buNone/>
            </a:pPr>
            <a:r>
              <a:rPr lang="en-US" sz="2800" b="1" dirty="0">
                <a:solidFill>
                  <a:schemeClr val="accent2"/>
                </a:solidFill>
                <a:latin typeface="Times New Roman" panose="02020603050405020304" pitchFamily="18" charset="0"/>
                <a:ea typeface="Tomorrow Semi Bold" pitchFamily="34" charset="-122"/>
                <a:cs typeface="Times New Roman" panose="02020603050405020304" pitchFamily="18" charset="0"/>
              </a:rPr>
              <a:t>Modellashtirish</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14" name="Text 10"/>
          <p:cNvSpPr/>
          <p:nvPr/>
        </p:nvSpPr>
        <p:spPr>
          <a:xfrm>
            <a:off x="561975" y="6503312"/>
            <a:ext cx="6632734" cy="770811"/>
          </a:xfrm>
          <a:prstGeom prst="rect">
            <a:avLst/>
          </a:prstGeom>
          <a:noFill/>
          <a:ln/>
        </p:spPr>
        <p:txBody>
          <a:bodyPr wrap="square" lIns="0" tIns="0" rIns="0" bIns="0" rtlCol="0" anchor="t"/>
          <a:lstStyle/>
          <a:p>
            <a:pPr marL="0" indent="0" algn="ctr">
              <a:lnSpc>
                <a:spcPts val="2000"/>
              </a:lnSpc>
              <a:buNone/>
            </a:pPr>
            <a:r>
              <a:rPr lang="en-US" sz="2400" dirty="0">
                <a:solidFill>
                  <a:srgbClr val="61615C"/>
                </a:solidFill>
                <a:latin typeface="Times New Roman" panose="02020603050405020304" pitchFamily="18" charset="0"/>
                <a:ea typeface="Tomorrow" pitchFamily="34" charset="-122"/>
                <a:cs typeface="Times New Roman" panose="02020603050405020304" pitchFamily="18" charset="0"/>
              </a:rPr>
              <a:t>Tinkercad dasturini ochib, modelni yaratishga boshlang. Siz shakllarni yaratish, ularni tahrirlash va ularni bir-biriga birlashtirish orqali o'zingizning noyob dizaynlarni yaratishingiz mumkin.</a:t>
            </a:r>
            <a:endParaRPr lang="en-US" sz="2400" dirty="0">
              <a:latin typeface="Times New Roman" panose="02020603050405020304" pitchFamily="18" charset="0"/>
              <a:cs typeface="Times New Roman" panose="02020603050405020304" pitchFamily="18" charset="0"/>
            </a:endParaRPr>
          </a:p>
        </p:txBody>
      </p:sp>
      <p:sp>
        <p:nvSpPr>
          <p:cNvPr id="15" name="Text 11"/>
          <p:cNvSpPr/>
          <p:nvPr/>
        </p:nvSpPr>
        <p:spPr>
          <a:xfrm>
            <a:off x="7435572" y="5281017"/>
            <a:ext cx="6632853" cy="529947"/>
          </a:xfrm>
          <a:prstGeom prst="rect">
            <a:avLst/>
          </a:prstGeom>
          <a:noFill/>
          <a:ln/>
        </p:spPr>
        <p:txBody>
          <a:bodyPr wrap="none" lIns="0" tIns="0" rIns="0" bIns="0" rtlCol="0" anchor="t"/>
          <a:lstStyle/>
          <a:p>
            <a:pPr marL="0" indent="0" algn="ctr">
              <a:lnSpc>
                <a:spcPts val="4150"/>
              </a:lnSpc>
              <a:buNone/>
            </a:pPr>
            <a:r>
              <a:rPr lang="en-US" sz="4150" b="1" dirty="0">
                <a:solidFill>
                  <a:srgbClr val="61615C"/>
                </a:solidFill>
                <a:latin typeface="Times New Roman" panose="02020603050405020304" pitchFamily="18" charset="0"/>
                <a:ea typeface="Tomorrow Semi Bold" pitchFamily="34" charset="-122"/>
                <a:cs typeface="Times New Roman" panose="02020603050405020304" pitchFamily="18" charset="0"/>
              </a:rPr>
              <a:t>4</a:t>
            </a:r>
            <a:endParaRPr lang="en-US" sz="4150" b="1" dirty="0">
              <a:latin typeface="Times New Roman" panose="02020603050405020304" pitchFamily="18" charset="0"/>
              <a:cs typeface="Times New Roman" panose="02020603050405020304" pitchFamily="18" charset="0"/>
            </a:endParaRPr>
          </a:p>
        </p:txBody>
      </p:sp>
      <p:sp>
        <p:nvSpPr>
          <p:cNvPr id="16" name="Text 12"/>
          <p:cNvSpPr/>
          <p:nvPr/>
        </p:nvSpPr>
        <p:spPr>
          <a:xfrm>
            <a:off x="9748301" y="5990707"/>
            <a:ext cx="2007394" cy="250865"/>
          </a:xfrm>
          <a:prstGeom prst="rect">
            <a:avLst/>
          </a:prstGeom>
          <a:noFill/>
          <a:ln/>
        </p:spPr>
        <p:txBody>
          <a:bodyPr wrap="none" lIns="0" tIns="0" rIns="0" bIns="0" rtlCol="0" anchor="t"/>
          <a:lstStyle/>
          <a:p>
            <a:pPr marL="0" indent="0" algn="ctr">
              <a:lnSpc>
                <a:spcPts val="1950"/>
              </a:lnSpc>
              <a:buNone/>
            </a:pPr>
            <a:r>
              <a:rPr lang="en-US" sz="2800" b="1" dirty="0">
                <a:solidFill>
                  <a:schemeClr val="accent2"/>
                </a:solidFill>
                <a:latin typeface="Times New Roman" panose="02020603050405020304" pitchFamily="18" charset="0"/>
                <a:ea typeface="Tomorrow Semi Bold" pitchFamily="34" charset="-122"/>
                <a:cs typeface="Times New Roman" panose="02020603050405020304" pitchFamily="18" charset="0"/>
              </a:rPr>
              <a:t>Tekshirish</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17" name="Text 13"/>
          <p:cNvSpPr/>
          <p:nvPr/>
        </p:nvSpPr>
        <p:spPr>
          <a:xfrm>
            <a:off x="7435572" y="6509315"/>
            <a:ext cx="6632853" cy="770811"/>
          </a:xfrm>
          <a:prstGeom prst="rect">
            <a:avLst/>
          </a:prstGeom>
          <a:noFill/>
          <a:ln/>
        </p:spPr>
        <p:txBody>
          <a:bodyPr wrap="square" lIns="0" tIns="0" rIns="0" bIns="0" rtlCol="0" anchor="t"/>
          <a:lstStyle/>
          <a:p>
            <a:pPr marL="0" indent="0" algn="ctr">
              <a:lnSpc>
                <a:spcPts val="2000"/>
              </a:lnSpc>
              <a:buNone/>
            </a:pPr>
            <a:r>
              <a:rPr lang="en-US" sz="2400" dirty="0">
                <a:solidFill>
                  <a:srgbClr val="61615C"/>
                </a:solidFill>
                <a:latin typeface="Times New Roman" panose="02020603050405020304" pitchFamily="18" charset="0"/>
                <a:ea typeface="Tomorrow" pitchFamily="34" charset="-122"/>
                <a:cs typeface="Times New Roman" panose="02020603050405020304" pitchFamily="18" charset="0"/>
              </a:rPr>
              <a:t>Modelni yaratgandan so'ng, uni diqqat bilan tekshiring. Modelning shakli, o'lchamlari va tafsilotlari to'g'ri ekanligiga ishonch hosil qiling. Kerak bo'lsa, tuzatishlar kiritishingiz mumkin.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948</Words>
  <Application>Microsoft Office PowerPoint</Application>
  <PresentationFormat>Произвольный</PresentationFormat>
  <Paragraphs>94</Paragraphs>
  <Slides>11</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Times New Roman</vt:lpstr>
      <vt:lpstr>Tomorrow Bold</vt:lpstr>
      <vt:lpstr>Tomorrow Semi Bold</vt:lpstr>
      <vt:lpstr>Calibri</vt:lpstr>
      <vt:lpstr>Tomorrow</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Учетная запись Майкрософт</cp:lastModifiedBy>
  <cp:revision>6</cp:revision>
  <dcterms:created xsi:type="dcterms:W3CDTF">2024-12-03T05:16:13Z</dcterms:created>
  <dcterms:modified xsi:type="dcterms:W3CDTF">2025-05-31T16:25:16Z</dcterms:modified>
</cp:coreProperties>
</file>