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8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9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121218"/>
            <a:ext cx="7843821" cy="1408033"/>
          </a:xfrm>
          <a:prstGeom prst="rect">
            <a:avLst/>
          </a:prstGeom>
          <a:noFill/>
          <a:ln/>
        </p:spPr>
        <p:txBody>
          <a:bodyPr wrap="square" lIns="0" tIns="0" rIns="0" bIns="0" rtlCol="0" anchor="t"/>
          <a:lstStyle/>
          <a:p>
            <a:pPr marL="0" indent="0">
              <a:lnSpc>
                <a:spcPts val="5500"/>
              </a:lnSpc>
              <a:buNone/>
            </a:pPr>
            <a:r>
              <a:rPr lang="en-US" sz="4400" b="1" kern="0" spc="-89" dirty="0">
                <a:solidFill>
                  <a:srgbClr val="D73AD7"/>
                </a:solidFill>
                <a:latin typeface="Source Serif Pro Semi Bold" pitchFamily="34" charset="0"/>
                <a:ea typeface="Source Serif Pro Semi Bold" pitchFamily="34" charset="-122"/>
                <a:cs typeface="Source Serif Pro Semi Bold" pitchFamily="34" charset="-120"/>
              </a:rPr>
              <a:t>Robototexnika: Kelajak uchun tayyorgarlik</a:t>
            </a:r>
            <a:endParaRPr lang="en-US" sz="4400" b="1" dirty="0"/>
          </a:p>
        </p:txBody>
      </p:sp>
      <p:sp>
        <p:nvSpPr>
          <p:cNvPr id="4" name="Text 1"/>
          <p:cNvSpPr/>
          <p:nvPr/>
        </p:nvSpPr>
        <p:spPr>
          <a:xfrm>
            <a:off x="6324124" y="3888224"/>
            <a:ext cx="7468553" cy="1532096"/>
          </a:xfrm>
          <a:prstGeom prst="rect">
            <a:avLst/>
          </a:prstGeom>
          <a:noFill/>
          <a:ln/>
        </p:spPr>
        <p:txBody>
          <a:bodyPr wrap="square" lIns="0" tIns="0" rIns="0" bIns="0" rtlCol="0" anchor="t"/>
          <a:lstStyle/>
          <a:p>
            <a:pPr marL="0" indent="0">
              <a:lnSpc>
                <a:spcPts val="3000"/>
              </a:lnSpc>
              <a:buNone/>
            </a:pPr>
            <a:r>
              <a:rPr lang="en-US" sz="2800" kern="0" spc="-38" dirty="0">
                <a:solidFill>
                  <a:srgbClr val="272525"/>
                </a:solidFill>
                <a:latin typeface="Source Sans Pro" pitchFamily="34" charset="0"/>
                <a:ea typeface="Source Sans Pro" pitchFamily="34" charset="-122"/>
                <a:cs typeface="Source Sans Pro" pitchFamily="34" charset="-120"/>
              </a:rPr>
              <a:t>Robototexnika - bu kelajakda muhim rol o'ynaydigan texnologiya. Biz bu taqdimotda robototexnikaning asoslarini, boshlang'ich sinf menat-texnologiya darslarida qanday qo'llanilishini va o'quvchilar uchun qanday foydalar keltirishi haqida suhbatlashamiz.</a:t>
            </a:r>
            <a:endParaRPr lang="en-US" sz="2800" dirty="0"/>
          </a:p>
        </p:txBody>
      </p:sp>
      <p:sp>
        <p:nvSpPr>
          <p:cNvPr id="5" name="Shape 2"/>
          <p:cNvSpPr/>
          <p:nvPr/>
        </p:nvSpPr>
        <p:spPr>
          <a:xfrm>
            <a:off x="6324124" y="5707380"/>
            <a:ext cx="382905" cy="382905"/>
          </a:xfrm>
          <a:prstGeom prst="roundRect">
            <a:avLst>
              <a:gd name="adj" fmla="val 23878209"/>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39364" y="6929742"/>
            <a:ext cx="367665" cy="367665"/>
          </a:xfrm>
          <a:prstGeom prst="rect">
            <a:avLst/>
          </a:prstGeom>
        </p:spPr>
      </p:pic>
      <p:sp>
        <p:nvSpPr>
          <p:cNvPr id="7" name="Text 3"/>
          <p:cNvSpPr/>
          <p:nvPr/>
        </p:nvSpPr>
        <p:spPr>
          <a:xfrm>
            <a:off x="6826687" y="6929742"/>
            <a:ext cx="2682835" cy="418862"/>
          </a:xfrm>
          <a:prstGeom prst="rect">
            <a:avLst/>
          </a:prstGeom>
          <a:noFill/>
          <a:ln/>
        </p:spPr>
        <p:txBody>
          <a:bodyPr wrap="none" lIns="0" tIns="0" rIns="0" bIns="0" rtlCol="0" anchor="t"/>
          <a:lstStyle/>
          <a:p>
            <a:pPr marL="0" indent="0" algn="l">
              <a:lnSpc>
                <a:spcPts val="3250"/>
              </a:lnSpc>
              <a:buNone/>
            </a:pPr>
            <a:r>
              <a:rPr lang="en-US" sz="2350" b="1" kern="0" spc="-38" dirty="0" smtClean="0">
                <a:solidFill>
                  <a:srgbClr val="272525"/>
                </a:solidFill>
                <a:latin typeface="Source Sans Pro Bold" pitchFamily="34" charset="0"/>
                <a:ea typeface="Source Sans Pro Bold" pitchFamily="34" charset="-122"/>
                <a:cs typeface="Source Sans Pro Bold" pitchFamily="34" charset="-120"/>
              </a:rPr>
              <a:t> </a:t>
            </a:r>
            <a:r>
              <a:rPr lang="en-US" sz="2350" b="1" kern="0" spc="-38" dirty="0">
                <a:solidFill>
                  <a:srgbClr val="272525"/>
                </a:solidFill>
                <a:latin typeface="Source Sans Pro Bold" pitchFamily="34" charset="0"/>
                <a:ea typeface="Source Sans Pro Bold" pitchFamily="34" charset="-122"/>
                <a:cs typeface="Source Sans Pro Bold" pitchFamily="34" charset="-120"/>
              </a:rPr>
              <a:t>Feruza Xoshimova</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55641" y="2625685"/>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D73AD7"/>
                </a:solidFill>
                <a:latin typeface="Source Serif Pro Semi Bold" pitchFamily="34" charset="0"/>
                <a:ea typeface="Source Serif Pro Semi Bold" pitchFamily="34" charset="-122"/>
                <a:cs typeface="Source Serif Pro Semi Bold" pitchFamily="34" charset="-120"/>
              </a:rPr>
              <a:t>Xulosalar va takliflar</a:t>
            </a:r>
            <a:endParaRPr lang="en-US" sz="4400" b="1" dirty="0"/>
          </a:p>
        </p:txBody>
      </p:sp>
      <p:sp>
        <p:nvSpPr>
          <p:cNvPr id="4" name="Text 1"/>
          <p:cNvSpPr/>
          <p:nvPr/>
        </p:nvSpPr>
        <p:spPr>
          <a:xfrm>
            <a:off x="837724" y="3688675"/>
            <a:ext cx="7468553" cy="1915120"/>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Robototexnika - bu o'quvchilar uchun muhim ko'nikmalarni rivojlantirish va kelajakdagi kasblar uchun tayyorlanish imkonini beradigan noyob va qiziqarli sohadir. Boshlang'ich sinf menat-texnologiya darslariga robototexnika elementlarini kiritish, o'quvchilarning ilmiy va texnik qiziqishlarini oshirishga yordam beradi.</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49674"/>
            <a:ext cx="5632490" cy="704017"/>
          </a:xfrm>
          <a:prstGeom prst="rect">
            <a:avLst/>
          </a:prstGeom>
          <a:noFill/>
          <a:ln/>
        </p:spPr>
        <p:txBody>
          <a:bodyPr wrap="none" lIns="0" tIns="0" rIns="0" bIns="0" rtlCol="0" anchor="t"/>
          <a:lstStyle/>
          <a:p>
            <a:pPr marL="0" indent="0">
              <a:lnSpc>
                <a:spcPts val="5500"/>
              </a:lnSpc>
              <a:buNone/>
            </a:pPr>
            <a:r>
              <a:rPr lang="en-US" sz="4400" b="1" kern="0" spc="-89" dirty="0">
                <a:solidFill>
                  <a:srgbClr val="D73AD7"/>
                </a:solidFill>
                <a:latin typeface="Source Serif Pro Semi Bold" pitchFamily="34" charset="0"/>
                <a:ea typeface="Source Serif Pro Semi Bold" pitchFamily="34" charset="-122"/>
                <a:cs typeface="Source Serif Pro Semi Bold" pitchFamily="34" charset="-120"/>
              </a:rPr>
              <a:t>Robototexnika nima?</a:t>
            </a:r>
            <a:endParaRPr lang="en-US" sz="4400" b="1" dirty="0"/>
          </a:p>
        </p:txBody>
      </p:sp>
      <p:sp>
        <p:nvSpPr>
          <p:cNvPr id="3" name="Text 1"/>
          <p:cNvSpPr/>
          <p:nvPr/>
        </p:nvSpPr>
        <p:spPr>
          <a:xfrm>
            <a:off x="837724" y="1548526"/>
            <a:ext cx="2816185" cy="351949"/>
          </a:xfrm>
          <a:prstGeom prst="rect">
            <a:avLst/>
          </a:prstGeom>
          <a:noFill/>
          <a:ln/>
        </p:spPr>
        <p:txBody>
          <a:bodyPr wrap="none" lIns="0" tIns="0" rIns="0" bIns="0" rtlCol="0" anchor="t"/>
          <a:lstStyle/>
          <a:p>
            <a:pPr marL="0" indent="0">
              <a:lnSpc>
                <a:spcPts val="2750"/>
              </a:lnSpc>
              <a:buNone/>
            </a:pPr>
            <a:r>
              <a:rPr lang="en-US" sz="2800" b="1" kern="0" spc="-44" dirty="0">
                <a:solidFill>
                  <a:srgbClr val="D73AD7"/>
                </a:solidFill>
                <a:latin typeface="Source Serif Pro Semi Bold" pitchFamily="34" charset="0"/>
                <a:ea typeface="Source Serif Pro Semi Bold" pitchFamily="34" charset="-122"/>
                <a:cs typeface="Source Serif Pro Semi Bold" pitchFamily="34" charset="-120"/>
              </a:rPr>
              <a:t>Ta'rif</a:t>
            </a:r>
            <a:endParaRPr lang="en-US" sz="2800" b="1" dirty="0"/>
          </a:p>
        </p:txBody>
      </p:sp>
      <p:sp>
        <p:nvSpPr>
          <p:cNvPr id="4" name="Text 2"/>
          <p:cNvSpPr/>
          <p:nvPr/>
        </p:nvSpPr>
        <p:spPr>
          <a:xfrm>
            <a:off x="837724" y="2195619"/>
            <a:ext cx="6185535" cy="3447217"/>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Robototexnika - bu robotlarni loyihalash, qurish, ishga tushirish va qo'llash bilan shug'ullanuvchi fan va texnologiya sohasi. Robotlar mexanik, elektron va dasturiy ta'minotning murakkab o'zaro ta'sirini o'zida mujassamlashtirib, odamlarning vazifalarini bajarish uchun mo'ljallangan mexanik qurilmalardir. Ular turli xil sohalarda, jumladan, ishlab chiqarish, tibbiyot, tadqiqot, kosmik tadqiqotlar va boshqalarda qo'llaniladi. Robototexnika mexatronika, avtomatika, sun'iy intellekt va kompyuter fanlari kabi turli fanlardan bilimlarni o'z ichiga oladi.</a:t>
            </a:r>
            <a:endParaRPr lang="en-US" sz="2400" dirty="0"/>
          </a:p>
        </p:txBody>
      </p:sp>
      <p:sp>
        <p:nvSpPr>
          <p:cNvPr id="5" name="Text 3"/>
          <p:cNvSpPr/>
          <p:nvPr/>
        </p:nvSpPr>
        <p:spPr>
          <a:xfrm>
            <a:off x="7541189" y="1548525"/>
            <a:ext cx="2816185" cy="351949"/>
          </a:xfrm>
          <a:prstGeom prst="rect">
            <a:avLst/>
          </a:prstGeom>
          <a:noFill/>
          <a:ln/>
        </p:spPr>
        <p:txBody>
          <a:bodyPr wrap="none" lIns="0" tIns="0" rIns="0" bIns="0" rtlCol="0" anchor="t"/>
          <a:lstStyle/>
          <a:p>
            <a:pPr marL="0" indent="0">
              <a:lnSpc>
                <a:spcPts val="2750"/>
              </a:lnSpc>
              <a:buNone/>
            </a:pPr>
            <a:r>
              <a:rPr lang="en-US" sz="2800" b="1" kern="0" spc="-44" dirty="0">
                <a:solidFill>
                  <a:srgbClr val="D73AD7"/>
                </a:solidFill>
                <a:latin typeface="Source Serif Pro Semi Bold" pitchFamily="34" charset="0"/>
                <a:ea typeface="Source Serif Pro Semi Bold" pitchFamily="34" charset="-122"/>
                <a:cs typeface="Source Serif Pro Semi Bold" pitchFamily="34" charset="-120"/>
              </a:rPr>
              <a:t>Ahamiyati</a:t>
            </a:r>
            <a:endParaRPr lang="en-US" sz="2800" b="1" dirty="0"/>
          </a:p>
        </p:txBody>
      </p:sp>
      <p:sp>
        <p:nvSpPr>
          <p:cNvPr id="6" name="Text 4"/>
          <p:cNvSpPr/>
          <p:nvPr/>
        </p:nvSpPr>
        <p:spPr>
          <a:xfrm>
            <a:off x="7541189" y="2184066"/>
            <a:ext cx="6185535" cy="4213265"/>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Robototexnika o'quvchilarga muhandislik, dasturlash va muammo hal qilish ko'nikmalarini rivojlantirishga yordam beradi. Bu jarayon mantiqiy fikrlash, muammolarni tahlil qilish va samarali echimlar topish qobiliyatini oshiradi. Robototexnika o'quvchilarda texnologik savodxonlikni shakllantirishga, ularni zamonaviy texnologiyalar bilan tanishtirishga va kelajakdagi kasblar, masalan, robototexnika muhandisi, dasturchi, avtomatika mutaxassisi va boshqalar uchun tayyorlashga xizmat qiladi. Bundan tashqari, robototexnika ijodiy fikrlashni rag'batlantiradi va o'quvchilarning texnologik innovatsiyalarga qo'shgan hissasi uchun zamin yaratadi.</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8637" y="763905"/>
            <a:ext cx="7639526" cy="1264444"/>
          </a:xfrm>
          <a:prstGeom prst="rect">
            <a:avLst/>
          </a:prstGeom>
          <a:noFill/>
          <a:ln/>
        </p:spPr>
        <p:txBody>
          <a:bodyPr wrap="square" lIns="0" tIns="0" rIns="0" bIns="0" rtlCol="0" anchor="t"/>
          <a:lstStyle/>
          <a:p>
            <a:pPr marL="0" indent="0">
              <a:lnSpc>
                <a:spcPts val="4950"/>
              </a:lnSpc>
              <a:buNone/>
            </a:pPr>
            <a:r>
              <a:rPr lang="en-US" sz="3950" kern="0" spc="-80" dirty="0">
                <a:solidFill>
                  <a:srgbClr val="D73AD7"/>
                </a:solidFill>
                <a:latin typeface="Source Serif Pro Semi Bold" pitchFamily="34" charset="0"/>
                <a:ea typeface="Source Serif Pro Semi Bold" pitchFamily="34" charset="-122"/>
                <a:cs typeface="Source Serif Pro Semi Bold" pitchFamily="34" charset="-120"/>
              </a:rPr>
              <a:t>Robototexnikaning tarixi va rivojlanish bosqichlari</a:t>
            </a:r>
            <a:endParaRPr lang="en-US" sz="3950" dirty="0"/>
          </a:p>
        </p:txBody>
      </p:sp>
      <p:sp>
        <p:nvSpPr>
          <p:cNvPr id="4" name="Shape 1"/>
          <p:cNvSpPr/>
          <p:nvPr/>
        </p:nvSpPr>
        <p:spPr>
          <a:xfrm>
            <a:off x="6545818" y="2350770"/>
            <a:ext cx="30480" cy="5114806"/>
          </a:xfrm>
          <a:prstGeom prst="roundRect">
            <a:avLst>
              <a:gd name="adj" fmla="val 296203"/>
            </a:avLst>
          </a:prstGeom>
          <a:solidFill>
            <a:srgbClr val="DABADD"/>
          </a:solidFill>
          <a:ln/>
        </p:spPr>
      </p:sp>
      <p:sp>
        <p:nvSpPr>
          <p:cNvPr id="5" name="Shape 2"/>
          <p:cNvSpPr/>
          <p:nvPr/>
        </p:nvSpPr>
        <p:spPr>
          <a:xfrm>
            <a:off x="6772394" y="2819162"/>
            <a:ext cx="752237" cy="30480"/>
          </a:xfrm>
          <a:prstGeom prst="roundRect">
            <a:avLst>
              <a:gd name="adj" fmla="val 296203"/>
            </a:avLst>
          </a:prstGeom>
          <a:solidFill>
            <a:srgbClr val="DABADD"/>
          </a:solidFill>
          <a:ln/>
        </p:spPr>
      </p:sp>
      <p:sp>
        <p:nvSpPr>
          <p:cNvPr id="6" name="Shape 3"/>
          <p:cNvSpPr/>
          <p:nvPr/>
        </p:nvSpPr>
        <p:spPr>
          <a:xfrm>
            <a:off x="6319242" y="2592586"/>
            <a:ext cx="483632" cy="483632"/>
          </a:xfrm>
          <a:prstGeom prst="roundRect">
            <a:avLst>
              <a:gd name="adj" fmla="val 18668"/>
            </a:avLst>
          </a:prstGeom>
          <a:solidFill>
            <a:srgbClr val="F4D4F7"/>
          </a:solidFill>
          <a:ln w="7620">
            <a:solidFill>
              <a:srgbClr val="DABADD"/>
            </a:solidFill>
            <a:prstDash val="solid"/>
          </a:ln>
        </p:spPr>
      </p:sp>
      <p:sp>
        <p:nvSpPr>
          <p:cNvPr id="7" name="Text 4"/>
          <p:cNvSpPr/>
          <p:nvPr/>
        </p:nvSpPr>
        <p:spPr>
          <a:xfrm>
            <a:off x="6485215" y="2682597"/>
            <a:ext cx="151686" cy="303490"/>
          </a:xfrm>
          <a:prstGeom prst="rect">
            <a:avLst/>
          </a:prstGeom>
          <a:noFill/>
          <a:ln/>
        </p:spPr>
        <p:txBody>
          <a:bodyPr wrap="none" lIns="0" tIns="0" rIns="0" bIns="0" rtlCol="0" anchor="t"/>
          <a:lstStyle/>
          <a:p>
            <a:pPr marL="0" indent="0" algn="ctr">
              <a:lnSpc>
                <a:spcPts val="2350"/>
              </a:lnSpc>
              <a:buNone/>
            </a:pPr>
            <a:r>
              <a:rPr lang="en-US" sz="2350" kern="0" spc="-48"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50" dirty="0"/>
          </a:p>
        </p:txBody>
      </p:sp>
      <p:sp>
        <p:nvSpPr>
          <p:cNvPr id="8" name="Text 5"/>
          <p:cNvSpPr/>
          <p:nvPr/>
        </p:nvSpPr>
        <p:spPr>
          <a:xfrm>
            <a:off x="7743230" y="2565678"/>
            <a:ext cx="6134933" cy="687705"/>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1950-yillar: Dastlabki robotlar paydo bo'ldi, ular asosan sanoat ishlab chiqarishida ishlatilgan.</a:t>
            </a:r>
            <a:endParaRPr lang="en-US" sz="1650" dirty="0"/>
          </a:p>
        </p:txBody>
      </p:sp>
      <p:sp>
        <p:nvSpPr>
          <p:cNvPr id="9" name="Shape 6"/>
          <p:cNvSpPr/>
          <p:nvPr/>
        </p:nvSpPr>
        <p:spPr>
          <a:xfrm>
            <a:off x="6772394" y="4151590"/>
            <a:ext cx="752237" cy="30480"/>
          </a:xfrm>
          <a:prstGeom prst="roundRect">
            <a:avLst>
              <a:gd name="adj" fmla="val 296203"/>
            </a:avLst>
          </a:prstGeom>
          <a:solidFill>
            <a:srgbClr val="DABADD"/>
          </a:solidFill>
          <a:ln/>
        </p:spPr>
      </p:sp>
      <p:sp>
        <p:nvSpPr>
          <p:cNvPr id="10" name="Shape 7"/>
          <p:cNvSpPr/>
          <p:nvPr/>
        </p:nvSpPr>
        <p:spPr>
          <a:xfrm>
            <a:off x="6319242" y="3925014"/>
            <a:ext cx="483632" cy="483632"/>
          </a:xfrm>
          <a:prstGeom prst="roundRect">
            <a:avLst>
              <a:gd name="adj" fmla="val 18668"/>
            </a:avLst>
          </a:prstGeom>
          <a:solidFill>
            <a:srgbClr val="F4D4F7"/>
          </a:solidFill>
          <a:ln w="7620">
            <a:solidFill>
              <a:srgbClr val="DABADD"/>
            </a:solidFill>
            <a:prstDash val="solid"/>
          </a:ln>
        </p:spPr>
      </p:sp>
      <p:sp>
        <p:nvSpPr>
          <p:cNvPr id="11" name="Text 8"/>
          <p:cNvSpPr/>
          <p:nvPr/>
        </p:nvSpPr>
        <p:spPr>
          <a:xfrm>
            <a:off x="6485215" y="4015026"/>
            <a:ext cx="151686" cy="303490"/>
          </a:xfrm>
          <a:prstGeom prst="rect">
            <a:avLst/>
          </a:prstGeom>
          <a:noFill/>
          <a:ln/>
        </p:spPr>
        <p:txBody>
          <a:bodyPr wrap="none" lIns="0" tIns="0" rIns="0" bIns="0" rtlCol="0" anchor="t"/>
          <a:lstStyle/>
          <a:p>
            <a:pPr marL="0" indent="0" algn="ctr">
              <a:lnSpc>
                <a:spcPts val="2350"/>
              </a:lnSpc>
              <a:buNone/>
            </a:pPr>
            <a:r>
              <a:rPr lang="en-US" sz="2350" kern="0" spc="-48"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50" dirty="0"/>
          </a:p>
        </p:txBody>
      </p:sp>
      <p:sp>
        <p:nvSpPr>
          <p:cNvPr id="12" name="Text 9"/>
          <p:cNvSpPr/>
          <p:nvPr/>
        </p:nvSpPr>
        <p:spPr>
          <a:xfrm>
            <a:off x="7743230" y="3898106"/>
            <a:ext cx="6134933" cy="687705"/>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1980-yillar: Shaxsiy kompyuterlarning rivojlanishi bilan robototexnika yanada qulay va arzonlashdi.</a:t>
            </a:r>
            <a:endParaRPr lang="en-US" sz="1650" dirty="0"/>
          </a:p>
        </p:txBody>
      </p:sp>
      <p:sp>
        <p:nvSpPr>
          <p:cNvPr id="13" name="Shape 10"/>
          <p:cNvSpPr/>
          <p:nvPr/>
        </p:nvSpPr>
        <p:spPr>
          <a:xfrm>
            <a:off x="6772394" y="5484019"/>
            <a:ext cx="752237" cy="30480"/>
          </a:xfrm>
          <a:prstGeom prst="roundRect">
            <a:avLst>
              <a:gd name="adj" fmla="val 296203"/>
            </a:avLst>
          </a:prstGeom>
          <a:solidFill>
            <a:srgbClr val="DABADD"/>
          </a:solidFill>
          <a:ln/>
        </p:spPr>
      </p:sp>
      <p:sp>
        <p:nvSpPr>
          <p:cNvPr id="14" name="Shape 11"/>
          <p:cNvSpPr/>
          <p:nvPr/>
        </p:nvSpPr>
        <p:spPr>
          <a:xfrm>
            <a:off x="6319242" y="5257443"/>
            <a:ext cx="483632" cy="483632"/>
          </a:xfrm>
          <a:prstGeom prst="roundRect">
            <a:avLst>
              <a:gd name="adj" fmla="val 18668"/>
            </a:avLst>
          </a:prstGeom>
          <a:solidFill>
            <a:srgbClr val="F4D4F7"/>
          </a:solidFill>
          <a:ln w="7620">
            <a:solidFill>
              <a:srgbClr val="DABADD"/>
            </a:solidFill>
            <a:prstDash val="solid"/>
          </a:ln>
        </p:spPr>
      </p:sp>
      <p:sp>
        <p:nvSpPr>
          <p:cNvPr id="15" name="Text 12"/>
          <p:cNvSpPr/>
          <p:nvPr/>
        </p:nvSpPr>
        <p:spPr>
          <a:xfrm>
            <a:off x="6485215" y="5347454"/>
            <a:ext cx="151686" cy="303490"/>
          </a:xfrm>
          <a:prstGeom prst="rect">
            <a:avLst/>
          </a:prstGeom>
          <a:noFill/>
          <a:ln/>
        </p:spPr>
        <p:txBody>
          <a:bodyPr wrap="none" lIns="0" tIns="0" rIns="0" bIns="0" rtlCol="0" anchor="t"/>
          <a:lstStyle/>
          <a:p>
            <a:pPr marL="0" indent="0" algn="ctr">
              <a:lnSpc>
                <a:spcPts val="2350"/>
              </a:lnSpc>
              <a:buNone/>
            </a:pPr>
            <a:r>
              <a:rPr lang="en-US" sz="2350" kern="0" spc="-48"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50" dirty="0"/>
          </a:p>
        </p:txBody>
      </p:sp>
      <p:sp>
        <p:nvSpPr>
          <p:cNvPr id="16" name="Text 13"/>
          <p:cNvSpPr/>
          <p:nvPr/>
        </p:nvSpPr>
        <p:spPr>
          <a:xfrm>
            <a:off x="7743230" y="5230535"/>
            <a:ext cx="6134933" cy="687705"/>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2000-yillar: Internet va mobil texnologiyalar robototexnika rivojlanishiga sezilarli ta'sir ko'rsatdi, yangi avlod robotlari paydo bo'ldi.</a:t>
            </a:r>
            <a:endParaRPr lang="en-US" sz="1650" dirty="0"/>
          </a:p>
        </p:txBody>
      </p:sp>
      <p:sp>
        <p:nvSpPr>
          <p:cNvPr id="17" name="Shape 14"/>
          <p:cNvSpPr/>
          <p:nvPr/>
        </p:nvSpPr>
        <p:spPr>
          <a:xfrm>
            <a:off x="6772394" y="6816447"/>
            <a:ext cx="752237" cy="30480"/>
          </a:xfrm>
          <a:prstGeom prst="roundRect">
            <a:avLst>
              <a:gd name="adj" fmla="val 296203"/>
            </a:avLst>
          </a:prstGeom>
          <a:solidFill>
            <a:srgbClr val="DABADD"/>
          </a:solidFill>
          <a:ln/>
        </p:spPr>
      </p:sp>
      <p:sp>
        <p:nvSpPr>
          <p:cNvPr id="18" name="Shape 15"/>
          <p:cNvSpPr/>
          <p:nvPr/>
        </p:nvSpPr>
        <p:spPr>
          <a:xfrm>
            <a:off x="6319242" y="6589871"/>
            <a:ext cx="483632" cy="483632"/>
          </a:xfrm>
          <a:prstGeom prst="roundRect">
            <a:avLst>
              <a:gd name="adj" fmla="val 18668"/>
            </a:avLst>
          </a:prstGeom>
          <a:solidFill>
            <a:srgbClr val="F4D4F7"/>
          </a:solidFill>
          <a:ln w="7620">
            <a:solidFill>
              <a:srgbClr val="DABADD"/>
            </a:solidFill>
            <a:prstDash val="solid"/>
          </a:ln>
        </p:spPr>
      </p:sp>
      <p:sp>
        <p:nvSpPr>
          <p:cNvPr id="19" name="Text 16"/>
          <p:cNvSpPr/>
          <p:nvPr/>
        </p:nvSpPr>
        <p:spPr>
          <a:xfrm>
            <a:off x="6485215" y="6679883"/>
            <a:ext cx="151686" cy="303490"/>
          </a:xfrm>
          <a:prstGeom prst="rect">
            <a:avLst/>
          </a:prstGeom>
          <a:noFill/>
          <a:ln/>
        </p:spPr>
        <p:txBody>
          <a:bodyPr wrap="none" lIns="0" tIns="0" rIns="0" bIns="0" rtlCol="0" anchor="t"/>
          <a:lstStyle/>
          <a:p>
            <a:pPr marL="0" indent="0" algn="ctr">
              <a:lnSpc>
                <a:spcPts val="2350"/>
              </a:lnSpc>
              <a:buNone/>
            </a:pPr>
            <a:r>
              <a:rPr lang="en-US" sz="2350" kern="0" spc="-48"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350" dirty="0"/>
          </a:p>
        </p:txBody>
      </p:sp>
      <p:sp>
        <p:nvSpPr>
          <p:cNvPr id="20" name="Text 17"/>
          <p:cNvSpPr/>
          <p:nvPr/>
        </p:nvSpPr>
        <p:spPr>
          <a:xfrm>
            <a:off x="7743230" y="6562963"/>
            <a:ext cx="6134933" cy="687705"/>
          </a:xfrm>
          <a:prstGeom prst="rect">
            <a:avLst/>
          </a:prstGeom>
          <a:noFill/>
          <a:ln/>
        </p:spPr>
        <p:txBody>
          <a:bodyPr wrap="square" lIns="0" tIns="0" rIns="0" bIns="0" rtlCol="0" anchor="t"/>
          <a:lstStyle/>
          <a:p>
            <a:pPr marL="0" indent="0" algn="l">
              <a:lnSpc>
                <a:spcPts val="2700"/>
              </a:lnSpc>
              <a:buNone/>
            </a:pPr>
            <a:r>
              <a:rPr lang="en-US" sz="1650" kern="0" spc="-34" dirty="0">
                <a:solidFill>
                  <a:srgbClr val="272525"/>
                </a:solidFill>
                <a:latin typeface="Source Sans Pro" pitchFamily="34" charset="0"/>
                <a:ea typeface="Source Sans Pro" pitchFamily="34" charset="-122"/>
                <a:cs typeface="Source Sans Pro" pitchFamily="34" charset="-120"/>
              </a:rPr>
              <a:t>Hozirgi davr: Robotoktexnika tez sur'atlar bilan rivojlanmoqda va kundalik hayotimizda keng qo'llanilmoqda.</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5089" y="563047"/>
            <a:ext cx="8979098" cy="600908"/>
          </a:xfrm>
          <a:prstGeom prst="rect">
            <a:avLst/>
          </a:prstGeom>
          <a:noFill/>
          <a:ln/>
        </p:spPr>
        <p:txBody>
          <a:bodyPr wrap="none" lIns="0" tIns="0" rIns="0" bIns="0" rtlCol="0" anchor="t"/>
          <a:lstStyle/>
          <a:p>
            <a:pPr marL="0" indent="0">
              <a:lnSpc>
                <a:spcPts val="4700"/>
              </a:lnSpc>
              <a:buNone/>
            </a:pPr>
            <a:r>
              <a:rPr lang="en-US" sz="3750" b="1" kern="0" spc="-76" dirty="0">
                <a:solidFill>
                  <a:srgbClr val="D73AD7"/>
                </a:solidFill>
                <a:latin typeface="Source Serif Pro Semi Bold" pitchFamily="34" charset="0"/>
                <a:ea typeface="Source Serif Pro Semi Bold" pitchFamily="34" charset="-122"/>
                <a:cs typeface="Source Serif Pro Semi Bold" pitchFamily="34" charset="-120"/>
              </a:rPr>
              <a:t>Robototexnikaning asosiy tarkibiy qismlari</a:t>
            </a:r>
            <a:endParaRPr lang="en-US" sz="3750" b="1" dirty="0"/>
          </a:p>
        </p:txBody>
      </p:sp>
      <p:pic>
        <p:nvPicPr>
          <p:cNvPr id="3" name="Image 0" descr="preencoded.png"/>
          <p:cNvPicPr>
            <a:picLocks noChangeAspect="1"/>
          </p:cNvPicPr>
          <p:nvPr/>
        </p:nvPicPr>
        <p:blipFill>
          <a:blip r:embed="rId3">
            <a:duotone>
              <a:prstClr val="black"/>
              <a:schemeClr val="accent1">
                <a:tint val="45000"/>
                <a:satMod val="400000"/>
              </a:schemeClr>
            </a:duotone>
          </a:blip>
          <a:stretch>
            <a:fillRect/>
          </a:stretch>
        </p:blipFill>
        <p:spPr>
          <a:xfrm>
            <a:off x="3198376" y="1572578"/>
            <a:ext cx="1633418" cy="1485186"/>
          </a:xfrm>
          <a:prstGeom prst="rect">
            <a:avLst/>
          </a:prstGeom>
        </p:spPr>
      </p:pic>
      <p:sp>
        <p:nvSpPr>
          <p:cNvPr id="4" name="Text 1"/>
          <p:cNvSpPr/>
          <p:nvPr/>
        </p:nvSpPr>
        <p:spPr>
          <a:xfrm>
            <a:off x="3951208" y="2302907"/>
            <a:ext cx="127635" cy="408623"/>
          </a:xfrm>
          <a:prstGeom prst="rect">
            <a:avLst/>
          </a:prstGeom>
          <a:noFill/>
          <a:ln/>
        </p:spPr>
        <p:txBody>
          <a:bodyPr wrap="none" lIns="0" tIns="0" rIns="0" bIns="0" rtlCol="0" anchor="t"/>
          <a:lstStyle/>
          <a:p>
            <a:pPr marL="0" indent="0" algn="ctr">
              <a:lnSpc>
                <a:spcPts val="32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000" dirty="0"/>
          </a:p>
        </p:txBody>
      </p:sp>
      <p:sp>
        <p:nvSpPr>
          <p:cNvPr id="5" name="Text 2"/>
          <p:cNvSpPr/>
          <p:nvPr/>
        </p:nvSpPr>
        <p:spPr>
          <a:xfrm>
            <a:off x="5036106" y="1940243"/>
            <a:ext cx="2403634" cy="300395"/>
          </a:xfrm>
          <a:prstGeom prst="rect">
            <a:avLst/>
          </a:prstGeom>
          <a:noFill/>
          <a:ln/>
        </p:spPr>
        <p:txBody>
          <a:bodyPr wrap="none" lIns="0" tIns="0" rIns="0" bIns="0" rtlCol="0" anchor="t"/>
          <a:lstStyle/>
          <a:p>
            <a:pPr marL="0" indent="0" algn="l">
              <a:lnSpc>
                <a:spcPts val="2350"/>
              </a:lnSpc>
              <a:buNone/>
            </a:pPr>
            <a:r>
              <a:rPr lang="en-US" sz="2400" b="1" kern="0" spc="-38" dirty="0">
                <a:solidFill>
                  <a:srgbClr val="272525"/>
                </a:solidFill>
                <a:latin typeface="Source Serif Pro Semi Bold" pitchFamily="34" charset="0"/>
                <a:ea typeface="Source Serif Pro Semi Bold" pitchFamily="34" charset="-122"/>
                <a:cs typeface="Source Serif Pro Semi Bold" pitchFamily="34" charset="-120"/>
              </a:rPr>
              <a:t>Dasturlash</a:t>
            </a:r>
            <a:endParaRPr lang="en-US" sz="2400" b="1" dirty="0"/>
          </a:p>
        </p:txBody>
      </p:sp>
      <p:sp>
        <p:nvSpPr>
          <p:cNvPr id="6" name="Text 3"/>
          <p:cNvSpPr/>
          <p:nvPr/>
        </p:nvSpPr>
        <p:spPr>
          <a:xfrm>
            <a:off x="5036106" y="2363153"/>
            <a:ext cx="5145762" cy="326827"/>
          </a:xfrm>
          <a:prstGeom prst="rect">
            <a:avLst/>
          </a:prstGeom>
          <a:noFill/>
          <a:ln/>
        </p:spPr>
        <p:txBody>
          <a:bodyPr wrap="none" lIns="0" tIns="0" rIns="0" bIns="0" rtlCol="0" anchor="t"/>
          <a:lstStyle/>
          <a:p>
            <a:pPr marL="0" indent="0" algn="l">
              <a:lnSpc>
                <a:spcPts val="2550"/>
              </a:lnSpc>
              <a:buNone/>
            </a:pPr>
            <a:r>
              <a:rPr lang="en-US" sz="2400" kern="0" spc="-32" dirty="0">
                <a:solidFill>
                  <a:srgbClr val="272525"/>
                </a:solidFill>
                <a:latin typeface="Source Sans Pro" pitchFamily="34" charset="0"/>
                <a:ea typeface="Source Sans Pro" pitchFamily="34" charset="-122"/>
                <a:cs typeface="Source Sans Pro" pitchFamily="34" charset="-120"/>
              </a:rPr>
              <a:t>Robotlarning harakatlarini boshqarish uchun dasturlar yaratish</a:t>
            </a:r>
            <a:r>
              <a:rPr lang="en-US" sz="1600" kern="0" spc="-32" dirty="0">
                <a:solidFill>
                  <a:srgbClr val="272525"/>
                </a:solidFill>
                <a:latin typeface="Source Sans Pro" pitchFamily="34" charset="0"/>
                <a:ea typeface="Source Sans Pro" pitchFamily="34" charset="-122"/>
                <a:cs typeface="Source Sans Pro" pitchFamily="34" charset="-120"/>
              </a:rPr>
              <a:t>.</a:t>
            </a:r>
            <a:endParaRPr lang="en-US" sz="1600" dirty="0"/>
          </a:p>
        </p:txBody>
      </p:sp>
      <p:sp>
        <p:nvSpPr>
          <p:cNvPr id="7" name="Shape 4"/>
          <p:cNvSpPr/>
          <p:nvPr/>
        </p:nvSpPr>
        <p:spPr>
          <a:xfrm>
            <a:off x="4882872" y="3073718"/>
            <a:ext cx="8981361" cy="11430"/>
          </a:xfrm>
          <a:prstGeom prst="roundRect">
            <a:avLst>
              <a:gd name="adj" fmla="val 750757"/>
            </a:avLst>
          </a:prstGeom>
          <a:solidFill>
            <a:srgbClr val="DABADD"/>
          </a:solidFill>
          <a:ln/>
        </p:spPr>
      </p:sp>
      <p:pic>
        <p:nvPicPr>
          <p:cNvPr id="8" name="Image 1" descr="preencoded.png"/>
          <p:cNvPicPr>
            <a:picLocks noChangeAspect="1"/>
          </p:cNvPicPr>
          <p:nvPr/>
        </p:nvPicPr>
        <p:blipFill>
          <a:blip r:embed="rId4">
            <a:duotone>
              <a:prstClr val="black"/>
              <a:schemeClr val="accent4">
                <a:tint val="45000"/>
                <a:satMod val="400000"/>
              </a:schemeClr>
            </a:duotone>
          </a:blip>
          <a:stretch>
            <a:fillRect/>
          </a:stretch>
        </p:blipFill>
        <p:spPr>
          <a:xfrm>
            <a:off x="2381607" y="3108841"/>
            <a:ext cx="3266956" cy="1485186"/>
          </a:xfrm>
          <a:prstGeom prst="rect">
            <a:avLst/>
          </a:prstGeom>
        </p:spPr>
      </p:pic>
      <p:sp>
        <p:nvSpPr>
          <p:cNvPr id="9" name="Text 5"/>
          <p:cNvSpPr/>
          <p:nvPr/>
        </p:nvSpPr>
        <p:spPr>
          <a:xfrm>
            <a:off x="3951208" y="3647122"/>
            <a:ext cx="127635" cy="408623"/>
          </a:xfrm>
          <a:prstGeom prst="rect">
            <a:avLst/>
          </a:prstGeom>
          <a:noFill/>
          <a:ln/>
        </p:spPr>
        <p:txBody>
          <a:bodyPr wrap="none" lIns="0" tIns="0" rIns="0" bIns="0" rtlCol="0" anchor="t"/>
          <a:lstStyle/>
          <a:p>
            <a:pPr marL="0" indent="0" algn="ctr">
              <a:lnSpc>
                <a:spcPts val="32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000" dirty="0"/>
          </a:p>
        </p:txBody>
      </p:sp>
      <p:sp>
        <p:nvSpPr>
          <p:cNvPr id="10" name="Text 6"/>
          <p:cNvSpPr/>
          <p:nvPr/>
        </p:nvSpPr>
        <p:spPr>
          <a:xfrm>
            <a:off x="5852874" y="3476506"/>
            <a:ext cx="2403634" cy="300395"/>
          </a:xfrm>
          <a:prstGeom prst="rect">
            <a:avLst/>
          </a:prstGeom>
          <a:noFill/>
          <a:ln/>
        </p:spPr>
        <p:txBody>
          <a:bodyPr wrap="none" lIns="0" tIns="0" rIns="0" bIns="0" rtlCol="0" anchor="t"/>
          <a:lstStyle/>
          <a:p>
            <a:pPr marL="0" indent="0" algn="l">
              <a:lnSpc>
                <a:spcPts val="2350"/>
              </a:lnSpc>
              <a:buNone/>
            </a:pPr>
            <a:r>
              <a:rPr lang="en-US" sz="2400" b="1" kern="0" spc="-38" dirty="0">
                <a:solidFill>
                  <a:srgbClr val="272525"/>
                </a:solidFill>
                <a:latin typeface="Source Serif Pro Semi Bold" pitchFamily="34" charset="0"/>
                <a:ea typeface="Source Serif Pro Semi Bold" pitchFamily="34" charset="-122"/>
                <a:cs typeface="Source Serif Pro Semi Bold" pitchFamily="34" charset="-120"/>
              </a:rPr>
              <a:t>Senzorlar</a:t>
            </a:r>
            <a:endParaRPr lang="en-US" sz="2400" b="1" dirty="0"/>
          </a:p>
        </p:txBody>
      </p:sp>
      <p:sp>
        <p:nvSpPr>
          <p:cNvPr id="11" name="Text 7"/>
          <p:cNvSpPr/>
          <p:nvPr/>
        </p:nvSpPr>
        <p:spPr>
          <a:xfrm>
            <a:off x="5852874" y="3899416"/>
            <a:ext cx="5276969" cy="326827"/>
          </a:xfrm>
          <a:prstGeom prst="rect">
            <a:avLst/>
          </a:prstGeom>
          <a:noFill/>
          <a:ln/>
        </p:spPr>
        <p:txBody>
          <a:bodyPr wrap="none" lIns="0" tIns="0" rIns="0" bIns="0" rtlCol="0" anchor="t"/>
          <a:lstStyle/>
          <a:p>
            <a:pPr marL="0" indent="0" algn="l">
              <a:lnSpc>
                <a:spcPts val="2550"/>
              </a:lnSpc>
              <a:buNone/>
            </a:pPr>
            <a:r>
              <a:rPr lang="en-US" sz="2400" kern="0" spc="-32" dirty="0">
                <a:solidFill>
                  <a:srgbClr val="272525"/>
                </a:solidFill>
                <a:latin typeface="Source Sans Pro" pitchFamily="34" charset="0"/>
                <a:ea typeface="Source Sans Pro" pitchFamily="34" charset="-122"/>
                <a:cs typeface="Source Sans Pro" pitchFamily="34" charset="-120"/>
              </a:rPr>
              <a:t>Robotlarning atrof-muhitni sezgirligini ta'minlaydigan qurilmalar.</a:t>
            </a:r>
            <a:endParaRPr lang="en-US" sz="2400" dirty="0"/>
          </a:p>
        </p:txBody>
      </p:sp>
      <p:sp>
        <p:nvSpPr>
          <p:cNvPr id="12" name="Shape 8"/>
          <p:cNvSpPr/>
          <p:nvPr/>
        </p:nvSpPr>
        <p:spPr>
          <a:xfrm>
            <a:off x="5699641" y="4609981"/>
            <a:ext cx="8164592" cy="11430"/>
          </a:xfrm>
          <a:prstGeom prst="roundRect">
            <a:avLst>
              <a:gd name="adj" fmla="val 750757"/>
            </a:avLst>
          </a:prstGeom>
          <a:solidFill>
            <a:srgbClr val="DABADD"/>
          </a:solidFill>
          <a:ln/>
        </p:spPr>
      </p:sp>
      <p:pic>
        <p:nvPicPr>
          <p:cNvPr id="13" name="Image 2" descr="preencoded.png"/>
          <p:cNvPicPr>
            <a:picLocks noChangeAspect="1"/>
          </p:cNvPicPr>
          <p:nvPr/>
        </p:nvPicPr>
        <p:blipFill>
          <a:blip r:embed="rId5"/>
          <a:stretch>
            <a:fillRect/>
          </a:stretch>
        </p:blipFill>
        <p:spPr>
          <a:xfrm>
            <a:off x="1564838" y="4645104"/>
            <a:ext cx="4900493" cy="1485186"/>
          </a:xfrm>
          <a:prstGeom prst="rect">
            <a:avLst/>
          </a:prstGeom>
        </p:spPr>
      </p:pic>
      <p:sp>
        <p:nvSpPr>
          <p:cNvPr id="14" name="Text 9"/>
          <p:cNvSpPr/>
          <p:nvPr/>
        </p:nvSpPr>
        <p:spPr>
          <a:xfrm>
            <a:off x="3951208" y="5183386"/>
            <a:ext cx="127635" cy="408623"/>
          </a:xfrm>
          <a:prstGeom prst="rect">
            <a:avLst/>
          </a:prstGeom>
          <a:noFill/>
          <a:ln/>
        </p:spPr>
        <p:txBody>
          <a:bodyPr wrap="none" lIns="0" tIns="0" rIns="0" bIns="0" rtlCol="0" anchor="t"/>
          <a:lstStyle/>
          <a:p>
            <a:pPr marL="0" indent="0" algn="ctr">
              <a:lnSpc>
                <a:spcPts val="32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000" dirty="0"/>
          </a:p>
        </p:txBody>
      </p:sp>
      <p:sp>
        <p:nvSpPr>
          <p:cNvPr id="15" name="Text 10"/>
          <p:cNvSpPr/>
          <p:nvPr/>
        </p:nvSpPr>
        <p:spPr>
          <a:xfrm>
            <a:off x="6669643" y="4849416"/>
            <a:ext cx="2403634" cy="300395"/>
          </a:xfrm>
          <a:prstGeom prst="rect">
            <a:avLst/>
          </a:prstGeom>
          <a:noFill/>
          <a:ln/>
        </p:spPr>
        <p:txBody>
          <a:bodyPr wrap="none" lIns="0" tIns="0" rIns="0" bIns="0" rtlCol="0" anchor="t"/>
          <a:lstStyle/>
          <a:p>
            <a:pPr marL="0" indent="0" algn="l">
              <a:lnSpc>
                <a:spcPts val="2350"/>
              </a:lnSpc>
              <a:buNone/>
            </a:pPr>
            <a:r>
              <a:rPr lang="en-US" sz="2400" b="1" kern="0" spc="-38" dirty="0">
                <a:solidFill>
                  <a:srgbClr val="272525"/>
                </a:solidFill>
                <a:latin typeface="Source Serif Pro Semi Bold" pitchFamily="34" charset="0"/>
                <a:ea typeface="Source Serif Pro Semi Bold" pitchFamily="34" charset="-122"/>
                <a:cs typeface="Source Serif Pro Semi Bold" pitchFamily="34" charset="-120"/>
              </a:rPr>
              <a:t>Aktuatorlar</a:t>
            </a:r>
            <a:endParaRPr lang="en-US" sz="2400" b="1" dirty="0"/>
          </a:p>
        </p:txBody>
      </p:sp>
      <p:sp>
        <p:nvSpPr>
          <p:cNvPr id="16" name="Text 11"/>
          <p:cNvSpPr/>
          <p:nvPr/>
        </p:nvSpPr>
        <p:spPr>
          <a:xfrm>
            <a:off x="6669643" y="5272326"/>
            <a:ext cx="7041356" cy="653653"/>
          </a:xfrm>
          <a:prstGeom prst="rect">
            <a:avLst/>
          </a:prstGeom>
          <a:noFill/>
          <a:ln/>
        </p:spPr>
        <p:txBody>
          <a:bodyPr wrap="square" lIns="0" tIns="0" rIns="0" bIns="0" rtlCol="0" anchor="t"/>
          <a:lstStyle/>
          <a:p>
            <a:pPr marL="0" indent="0" algn="l">
              <a:lnSpc>
                <a:spcPts val="2550"/>
              </a:lnSpc>
              <a:buNone/>
            </a:pPr>
            <a:r>
              <a:rPr lang="en-US" sz="2400" kern="0" spc="-32" dirty="0">
                <a:solidFill>
                  <a:srgbClr val="272525"/>
                </a:solidFill>
                <a:latin typeface="Source Sans Pro" pitchFamily="34" charset="0"/>
                <a:ea typeface="Source Sans Pro" pitchFamily="34" charset="-122"/>
                <a:cs typeface="Source Sans Pro" pitchFamily="34" charset="-120"/>
              </a:rPr>
              <a:t>Robotlarning harakatlarini amalga oshirish uchun ishlatiladigan motorlar va boshqa mexanizmlar.</a:t>
            </a:r>
            <a:endParaRPr lang="en-US" sz="2400" dirty="0"/>
          </a:p>
        </p:txBody>
      </p:sp>
      <p:sp>
        <p:nvSpPr>
          <p:cNvPr id="17" name="Shape 12"/>
          <p:cNvSpPr/>
          <p:nvPr/>
        </p:nvSpPr>
        <p:spPr>
          <a:xfrm>
            <a:off x="6516410" y="6146244"/>
            <a:ext cx="7347823" cy="11430"/>
          </a:xfrm>
          <a:prstGeom prst="roundRect">
            <a:avLst>
              <a:gd name="adj" fmla="val 750757"/>
            </a:avLst>
          </a:prstGeom>
          <a:solidFill>
            <a:srgbClr val="DABADD"/>
          </a:solidFill>
          <a:ln/>
        </p:spPr>
      </p:sp>
      <p:pic>
        <p:nvPicPr>
          <p:cNvPr id="18" name="Image 3" descr="preencoded.png"/>
          <p:cNvPicPr>
            <a:picLocks noChangeAspect="1"/>
          </p:cNvPicPr>
          <p:nvPr/>
        </p:nvPicPr>
        <p:blipFill>
          <a:blip r:embed="rId6">
            <a:duotone>
              <a:schemeClr val="accent2">
                <a:shade val="45000"/>
                <a:satMod val="135000"/>
              </a:schemeClr>
              <a:prstClr val="white"/>
            </a:duotone>
          </a:blip>
          <a:stretch>
            <a:fillRect/>
          </a:stretch>
        </p:blipFill>
        <p:spPr>
          <a:xfrm>
            <a:off x="748070" y="6181368"/>
            <a:ext cx="6534031" cy="1485186"/>
          </a:xfrm>
          <a:prstGeom prst="rect">
            <a:avLst/>
          </a:prstGeom>
        </p:spPr>
      </p:pic>
      <p:sp>
        <p:nvSpPr>
          <p:cNvPr id="19" name="Text 13"/>
          <p:cNvSpPr/>
          <p:nvPr/>
        </p:nvSpPr>
        <p:spPr>
          <a:xfrm>
            <a:off x="3951208" y="6719649"/>
            <a:ext cx="127635" cy="408623"/>
          </a:xfrm>
          <a:prstGeom prst="rect">
            <a:avLst/>
          </a:prstGeom>
          <a:noFill/>
          <a:ln/>
        </p:spPr>
        <p:txBody>
          <a:bodyPr wrap="none" lIns="0" tIns="0" rIns="0" bIns="0" rtlCol="0" anchor="t"/>
          <a:lstStyle/>
          <a:p>
            <a:pPr marL="0" indent="0" algn="ctr">
              <a:lnSpc>
                <a:spcPts val="32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000" dirty="0"/>
          </a:p>
        </p:txBody>
      </p:sp>
      <p:sp>
        <p:nvSpPr>
          <p:cNvPr id="20" name="Text 14"/>
          <p:cNvSpPr/>
          <p:nvPr/>
        </p:nvSpPr>
        <p:spPr>
          <a:xfrm>
            <a:off x="7486412" y="6549033"/>
            <a:ext cx="2403634" cy="300395"/>
          </a:xfrm>
          <a:prstGeom prst="rect">
            <a:avLst/>
          </a:prstGeom>
          <a:noFill/>
          <a:ln/>
        </p:spPr>
        <p:txBody>
          <a:bodyPr wrap="none" lIns="0" tIns="0" rIns="0" bIns="0" rtlCol="0" anchor="t"/>
          <a:lstStyle/>
          <a:p>
            <a:pPr marL="0" indent="0" algn="l">
              <a:lnSpc>
                <a:spcPts val="2350"/>
              </a:lnSpc>
              <a:buNone/>
            </a:pPr>
            <a:r>
              <a:rPr lang="en-US" sz="2400" b="1" kern="0" spc="-38" dirty="0">
                <a:solidFill>
                  <a:srgbClr val="272525"/>
                </a:solidFill>
                <a:latin typeface="Source Serif Pro Semi Bold" pitchFamily="34" charset="0"/>
                <a:ea typeface="Source Serif Pro Semi Bold" pitchFamily="34" charset="-122"/>
                <a:cs typeface="Source Serif Pro Semi Bold" pitchFamily="34" charset="-120"/>
              </a:rPr>
              <a:t>Korpus</a:t>
            </a:r>
            <a:endParaRPr lang="en-US" sz="2400" b="1" dirty="0"/>
          </a:p>
        </p:txBody>
      </p:sp>
      <p:sp>
        <p:nvSpPr>
          <p:cNvPr id="21" name="Text 15"/>
          <p:cNvSpPr/>
          <p:nvPr/>
        </p:nvSpPr>
        <p:spPr>
          <a:xfrm>
            <a:off x="7486412" y="6971943"/>
            <a:ext cx="4439483" cy="326827"/>
          </a:xfrm>
          <a:prstGeom prst="rect">
            <a:avLst/>
          </a:prstGeom>
          <a:noFill/>
          <a:ln/>
        </p:spPr>
        <p:txBody>
          <a:bodyPr wrap="none" lIns="0" tIns="0" rIns="0" bIns="0" rtlCol="0" anchor="t"/>
          <a:lstStyle/>
          <a:p>
            <a:pPr marL="0" indent="0" algn="l">
              <a:lnSpc>
                <a:spcPts val="2550"/>
              </a:lnSpc>
              <a:buNone/>
            </a:pPr>
            <a:r>
              <a:rPr lang="en-US" sz="2400" kern="0" spc="-32" dirty="0">
                <a:solidFill>
                  <a:srgbClr val="272525"/>
                </a:solidFill>
                <a:latin typeface="Source Sans Pro" pitchFamily="34" charset="0"/>
                <a:ea typeface="Source Sans Pro" pitchFamily="34" charset="-122"/>
                <a:cs typeface="Source Sans Pro" pitchFamily="34" charset="-120"/>
              </a:rPr>
              <a:t>Robotning strukturasi va shaklini ta'minlaydigan qismi.</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40211"/>
          </a:xfrm>
          <a:prstGeom prst="rect">
            <a:avLst/>
          </a:prstGeom>
        </p:spPr>
      </p:pic>
      <p:sp>
        <p:nvSpPr>
          <p:cNvPr id="3" name="Text 0"/>
          <p:cNvSpPr/>
          <p:nvPr/>
        </p:nvSpPr>
        <p:spPr>
          <a:xfrm>
            <a:off x="739259" y="2770108"/>
            <a:ext cx="13151882" cy="1242298"/>
          </a:xfrm>
          <a:prstGeom prst="rect">
            <a:avLst/>
          </a:prstGeom>
          <a:noFill/>
          <a:ln/>
        </p:spPr>
        <p:txBody>
          <a:bodyPr wrap="square" lIns="0" tIns="0" rIns="0" bIns="0" rtlCol="0" anchor="t"/>
          <a:lstStyle/>
          <a:p>
            <a:pPr marL="0" indent="0">
              <a:lnSpc>
                <a:spcPts val="4850"/>
              </a:lnSpc>
              <a:buNone/>
            </a:pPr>
            <a:r>
              <a:rPr lang="en-US" sz="3900" b="1" kern="0" spc="-78" dirty="0">
                <a:solidFill>
                  <a:srgbClr val="D73AD7"/>
                </a:solidFill>
                <a:latin typeface="Source Serif Pro Semi Bold" pitchFamily="34" charset="0"/>
                <a:ea typeface="Source Serif Pro Semi Bold" pitchFamily="34" charset="-122"/>
                <a:cs typeface="Source Serif Pro Semi Bold" pitchFamily="34" charset="-120"/>
              </a:rPr>
              <a:t>Boshlang'ich sinf menat-texnologiya darslarida robototexnika</a:t>
            </a:r>
            <a:endParaRPr lang="en-US" sz="3900" b="1" dirty="0"/>
          </a:p>
        </p:txBody>
      </p:sp>
      <p:pic>
        <p:nvPicPr>
          <p:cNvPr id="4" name="Image 1" descr="preencoded.png"/>
          <p:cNvPicPr>
            <a:picLocks noChangeAspect="1"/>
          </p:cNvPicPr>
          <p:nvPr/>
        </p:nvPicPr>
        <p:blipFill>
          <a:blip r:embed="rId4"/>
          <a:stretch>
            <a:fillRect/>
          </a:stretch>
        </p:blipFill>
        <p:spPr>
          <a:xfrm>
            <a:off x="739259" y="4139088"/>
            <a:ext cx="528042" cy="528042"/>
          </a:xfrm>
          <a:prstGeom prst="rect">
            <a:avLst/>
          </a:prstGeom>
        </p:spPr>
      </p:pic>
      <p:sp>
        <p:nvSpPr>
          <p:cNvPr id="5" name="Text 1"/>
          <p:cNvSpPr/>
          <p:nvPr/>
        </p:nvSpPr>
        <p:spPr>
          <a:xfrm>
            <a:off x="739259" y="4903887"/>
            <a:ext cx="2484834" cy="310515"/>
          </a:xfrm>
          <a:prstGeom prst="rect">
            <a:avLst/>
          </a:prstGeom>
          <a:noFill/>
          <a:ln/>
        </p:spPr>
        <p:txBody>
          <a:bodyPr wrap="none" lIns="0" tIns="0" rIns="0" bIns="0" rtlCol="0" anchor="t"/>
          <a:lstStyle/>
          <a:p>
            <a:pPr marL="0" indent="0" algn="l">
              <a:lnSpc>
                <a:spcPts val="2400"/>
              </a:lnSpc>
              <a:buNone/>
            </a:pPr>
            <a:r>
              <a:rPr lang="en-US" sz="2400" b="1" kern="0" spc="-39" dirty="0">
                <a:solidFill>
                  <a:srgbClr val="272525"/>
                </a:solidFill>
                <a:latin typeface="Source Serif Pro Semi Bold" pitchFamily="34" charset="0"/>
                <a:ea typeface="Source Serif Pro Semi Bold" pitchFamily="34" charset="-122"/>
                <a:cs typeface="Source Serif Pro Semi Bold" pitchFamily="34" charset="-120"/>
              </a:rPr>
              <a:t>Muammo hal qilish</a:t>
            </a:r>
            <a:endParaRPr lang="en-US" sz="2400" b="1" dirty="0"/>
          </a:p>
        </p:txBody>
      </p:sp>
      <p:sp>
        <p:nvSpPr>
          <p:cNvPr id="6" name="Text 2"/>
          <p:cNvSpPr/>
          <p:nvPr/>
        </p:nvSpPr>
        <p:spPr>
          <a:xfrm>
            <a:off x="739259" y="5430084"/>
            <a:ext cx="3050262" cy="1351598"/>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Robototexnika o'quvchilarga muammolarni tahlil qilish, echimlar topish va ularni amalga oshirishni o'rgatishga yordam beradi.</a:t>
            </a:r>
            <a:endParaRPr lang="en-US" sz="2400" dirty="0"/>
          </a:p>
        </p:txBody>
      </p:sp>
      <p:pic>
        <p:nvPicPr>
          <p:cNvPr id="7" name="Image 2" descr="preencoded.png"/>
          <p:cNvPicPr>
            <a:picLocks noChangeAspect="1"/>
          </p:cNvPicPr>
          <p:nvPr/>
        </p:nvPicPr>
        <p:blipFill>
          <a:blip r:embed="rId5"/>
          <a:stretch>
            <a:fillRect/>
          </a:stretch>
        </p:blipFill>
        <p:spPr>
          <a:xfrm>
            <a:off x="4106347" y="4119503"/>
            <a:ext cx="528042" cy="528042"/>
          </a:xfrm>
          <a:prstGeom prst="rect">
            <a:avLst/>
          </a:prstGeom>
        </p:spPr>
      </p:pic>
      <p:sp>
        <p:nvSpPr>
          <p:cNvPr id="8" name="Text 3"/>
          <p:cNvSpPr/>
          <p:nvPr/>
        </p:nvSpPr>
        <p:spPr>
          <a:xfrm>
            <a:off x="4106347" y="4953924"/>
            <a:ext cx="2484834" cy="310515"/>
          </a:xfrm>
          <a:prstGeom prst="rect">
            <a:avLst/>
          </a:prstGeom>
          <a:noFill/>
          <a:ln/>
        </p:spPr>
        <p:txBody>
          <a:bodyPr wrap="none" lIns="0" tIns="0" rIns="0" bIns="0" rtlCol="0" anchor="t"/>
          <a:lstStyle/>
          <a:p>
            <a:pPr marL="0" indent="0" algn="l">
              <a:lnSpc>
                <a:spcPts val="2400"/>
              </a:lnSpc>
              <a:buNone/>
            </a:pPr>
            <a:r>
              <a:rPr lang="en-US" sz="2400" b="1" kern="0" spc="-39" dirty="0">
                <a:solidFill>
                  <a:srgbClr val="272525"/>
                </a:solidFill>
                <a:latin typeface="Source Serif Pro Semi Bold" pitchFamily="34" charset="0"/>
                <a:ea typeface="Source Serif Pro Semi Bold" pitchFamily="34" charset="-122"/>
                <a:cs typeface="Source Serif Pro Semi Bold" pitchFamily="34" charset="-120"/>
              </a:rPr>
              <a:t>Dasturlash asoslari</a:t>
            </a:r>
            <a:endParaRPr lang="en-US" sz="2400" b="1" dirty="0"/>
          </a:p>
        </p:txBody>
      </p:sp>
      <p:sp>
        <p:nvSpPr>
          <p:cNvPr id="9" name="Text 4"/>
          <p:cNvSpPr/>
          <p:nvPr/>
        </p:nvSpPr>
        <p:spPr>
          <a:xfrm>
            <a:off x="4106347" y="5430084"/>
            <a:ext cx="3050381" cy="1013698"/>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Oddiy dasturlash tushunchalarini o'rganish va robotlarni boshqarishni o'rganish.</a:t>
            </a:r>
            <a:endParaRPr lang="en-US" sz="2400" dirty="0"/>
          </a:p>
        </p:txBody>
      </p:sp>
      <p:pic>
        <p:nvPicPr>
          <p:cNvPr id="10" name="Image 3" descr="preencoded.png"/>
          <p:cNvPicPr>
            <a:picLocks noChangeAspect="1"/>
          </p:cNvPicPr>
          <p:nvPr/>
        </p:nvPicPr>
        <p:blipFill>
          <a:blip r:embed="rId6"/>
          <a:stretch>
            <a:fillRect/>
          </a:stretch>
        </p:blipFill>
        <p:spPr>
          <a:xfrm>
            <a:off x="7473553" y="4104383"/>
            <a:ext cx="528042" cy="528042"/>
          </a:xfrm>
          <a:prstGeom prst="rect">
            <a:avLst/>
          </a:prstGeom>
        </p:spPr>
      </p:pic>
      <p:sp>
        <p:nvSpPr>
          <p:cNvPr id="11" name="Text 5"/>
          <p:cNvSpPr/>
          <p:nvPr/>
        </p:nvSpPr>
        <p:spPr>
          <a:xfrm>
            <a:off x="7455637" y="4903886"/>
            <a:ext cx="2572345" cy="310515"/>
          </a:xfrm>
          <a:prstGeom prst="rect">
            <a:avLst/>
          </a:prstGeom>
          <a:noFill/>
          <a:ln/>
        </p:spPr>
        <p:txBody>
          <a:bodyPr wrap="none" lIns="0" tIns="0" rIns="0" bIns="0" rtlCol="0" anchor="t"/>
          <a:lstStyle/>
          <a:p>
            <a:pPr marL="0" indent="0" algn="l">
              <a:lnSpc>
                <a:spcPts val="2400"/>
              </a:lnSpc>
              <a:buNone/>
            </a:pPr>
            <a:r>
              <a:rPr lang="en-US" sz="2400" b="1" kern="0" spc="-39" dirty="0">
                <a:solidFill>
                  <a:srgbClr val="272525"/>
                </a:solidFill>
                <a:latin typeface="Source Serif Pro Semi Bold" pitchFamily="34" charset="0"/>
                <a:ea typeface="Source Serif Pro Semi Bold" pitchFamily="34" charset="-122"/>
                <a:cs typeface="Source Serif Pro Semi Bold" pitchFamily="34" charset="-120"/>
              </a:rPr>
              <a:t>Ijodiylikni rivojlantirish</a:t>
            </a:r>
            <a:endParaRPr lang="en-US" sz="2400" b="1" dirty="0"/>
          </a:p>
        </p:txBody>
      </p:sp>
      <p:sp>
        <p:nvSpPr>
          <p:cNvPr id="12" name="Text 6"/>
          <p:cNvSpPr/>
          <p:nvPr/>
        </p:nvSpPr>
        <p:spPr>
          <a:xfrm>
            <a:off x="7455637" y="5430084"/>
            <a:ext cx="3050381" cy="1351598"/>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O'quvchilar o'zlarining g'oyalarini amalga oshirish, robotlarni loyihalash va qurish orqali ijodiylikni rivojlantirishadi.</a:t>
            </a:r>
            <a:endParaRPr lang="en-US" sz="2400" dirty="0"/>
          </a:p>
        </p:txBody>
      </p:sp>
      <p:pic>
        <p:nvPicPr>
          <p:cNvPr id="13" name="Image 4" descr="preencoded.png"/>
          <p:cNvPicPr>
            <a:picLocks noChangeAspect="1"/>
          </p:cNvPicPr>
          <p:nvPr/>
        </p:nvPicPr>
        <p:blipFill>
          <a:blip r:embed="rId7"/>
          <a:stretch>
            <a:fillRect/>
          </a:stretch>
        </p:blipFill>
        <p:spPr>
          <a:xfrm>
            <a:off x="10840760" y="4139088"/>
            <a:ext cx="528042" cy="528042"/>
          </a:xfrm>
          <a:prstGeom prst="rect">
            <a:avLst/>
          </a:prstGeom>
        </p:spPr>
      </p:pic>
      <p:sp>
        <p:nvSpPr>
          <p:cNvPr id="14" name="Text 7"/>
          <p:cNvSpPr/>
          <p:nvPr/>
        </p:nvSpPr>
        <p:spPr>
          <a:xfrm>
            <a:off x="10900431" y="4903885"/>
            <a:ext cx="2484834" cy="310515"/>
          </a:xfrm>
          <a:prstGeom prst="rect">
            <a:avLst/>
          </a:prstGeom>
          <a:noFill/>
          <a:ln/>
        </p:spPr>
        <p:txBody>
          <a:bodyPr wrap="none" lIns="0" tIns="0" rIns="0" bIns="0" rtlCol="0" anchor="t"/>
          <a:lstStyle/>
          <a:p>
            <a:pPr marL="0" indent="0" algn="l">
              <a:lnSpc>
                <a:spcPts val="2400"/>
              </a:lnSpc>
              <a:buNone/>
            </a:pPr>
            <a:r>
              <a:rPr lang="en-US" sz="2400" b="1" kern="0" spc="-39" dirty="0">
                <a:solidFill>
                  <a:srgbClr val="272525"/>
                </a:solidFill>
                <a:latin typeface="Source Serif Pro Semi Bold" pitchFamily="34" charset="0"/>
                <a:ea typeface="Source Serif Pro Semi Bold" pitchFamily="34" charset="-122"/>
                <a:cs typeface="Source Serif Pro Semi Bold" pitchFamily="34" charset="-120"/>
              </a:rPr>
              <a:t>Jamoa ishi</a:t>
            </a:r>
            <a:endParaRPr lang="en-US" sz="2400" b="1" dirty="0"/>
          </a:p>
        </p:txBody>
      </p:sp>
      <p:sp>
        <p:nvSpPr>
          <p:cNvPr id="15" name="Text 8"/>
          <p:cNvSpPr/>
          <p:nvPr/>
        </p:nvSpPr>
        <p:spPr>
          <a:xfrm>
            <a:off x="10900431" y="5451155"/>
            <a:ext cx="3050381" cy="1013698"/>
          </a:xfrm>
          <a:prstGeom prst="rect">
            <a:avLst/>
          </a:prstGeom>
          <a:noFill/>
          <a:ln/>
        </p:spPr>
        <p:txBody>
          <a:bodyPr wrap="square" lIns="0" tIns="0" rIns="0" bIns="0" rtlCol="0" anchor="t"/>
          <a:lstStyle/>
          <a:p>
            <a:pPr marL="0" indent="0" algn="l">
              <a:lnSpc>
                <a:spcPts val="2650"/>
              </a:lnSpc>
              <a:buNone/>
            </a:pPr>
            <a:r>
              <a:rPr lang="en-US" sz="2400" kern="0" spc="-33" dirty="0">
                <a:solidFill>
                  <a:srgbClr val="272525"/>
                </a:solidFill>
                <a:latin typeface="Source Sans Pro" pitchFamily="34" charset="0"/>
                <a:ea typeface="Source Sans Pro" pitchFamily="34" charset="-122"/>
                <a:cs typeface="Source Sans Pro" pitchFamily="34" charset="-120"/>
              </a:rPr>
              <a:t>Robotlarni loyihalash va qurish jarayonida o'quvchilar jamoa bo'lib ishlashni o'rganadilar.</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20381" y="354926"/>
            <a:ext cx="7439263" cy="507921"/>
          </a:xfrm>
          <a:prstGeom prst="rect">
            <a:avLst/>
          </a:prstGeom>
          <a:noFill/>
          <a:ln/>
        </p:spPr>
        <p:txBody>
          <a:bodyPr wrap="none" lIns="0" tIns="0" rIns="0" bIns="0" rtlCol="0" anchor="t"/>
          <a:lstStyle/>
          <a:p>
            <a:pPr marL="0" indent="0">
              <a:lnSpc>
                <a:spcPts val="4000"/>
              </a:lnSpc>
              <a:buNone/>
            </a:pPr>
            <a:r>
              <a:rPr lang="en-US" sz="3600" b="1" kern="0" spc="-64" dirty="0">
                <a:solidFill>
                  <a:srgbClr val="D73AD7"/>
                </a:solidFill>
                <a:latin typeface="Source Serif Pro Semi Bold" pitchFamily="34" charset="0"/>
                <a:ea typeface="Source Serif Pro Semi Bold" pitchFamily="34" charset="-122"/>
                <a:cs typeface="Source Serif Pro Semi Bold" pitchFamily="34" charset="-120"/>
              </a:rPr>
              <a:t>Robototexnika ta'limi maqsad va vazifalari</a:t>
            </a:r>
            <a:endParaRPr lang="en-US" sz="3600" b="1" dirty="0"/>
          </a:p>
        </p:txBody>
      </p:sp>
      <p:sp>
        <p:nvSpPr>
          <p:cNvPr id="3" name="Shape 1"/>
          <p:cNvSpPr/>
          <p:nvPr/>
        </p:nvSpPr>
        <p:spPr>
          <a:xfrm>
            <a:off x="604480" y="878207"/>
            <a:ext cx="2122819" cy="1531858"/>
          </a:xfrm>
          <a:prstGeom prst="roundRect">
            <a:avLst>
              <a:gd name="adj" fmla="val 4736"/>
            </a:avLst>
          </a:prstGeom>
          <a:solidFill>
            <a:srgbClr val="F4D4F7"/>
          </a:solidFill>
          <a:ln w="7620">
            <a:solidFill>
              <a:srgbClr val="DABADD"/>
            </a:solidFill>
            <a:prstDash val="solid"/>
          </a:ln>
        </p:spPr>
      </p:sp>
      <p:sp>
        <p:nvSpPr>
          <p:cNvPr id="4" name="Text 2"/>
          <p:cNvSpPr/>
          <p:nvPr/>
        </p:nvSpPr>
        <p:spPr>
          <a:xfrm>
            <a:off x="676751" y="947262"/>
            <a:ext cx="107990" cy="345281"/>
          </a:xfrm>
          <a:prstGeom prst="rect">
            <a:avLst/>
          </a:prstGeom>
          <a:noFill/>
          <a:ln/>
        </p:spPr>
        <p:txBody>
          <a:bodyPr wrap="none" lIns="0" tIns="0" rIns="0" bIns="0" rtlCol="0" anchor="t"/>
          <a:lstStyle/>
          <a:p>
            <a:pPr marL="0" indent="0" algn="ctr">
              <a:lnSpc>
                <a:spcPts val="2700"/>
              </a:lnSpc>
              <a:buNone/>
            </a:pPr>
            <a:r>
              <a:rPr lang="en-US" sz="1700" kern="0" spc="-34"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700" dirty="0"/>
          </a:p>
        </p:txBody>
      </p:sp>
      <p:sp>
        <p:nvSpPr>
          <p:cNvPr id="5" name="Text 3"/>
          <p:cNvSpPr/>
          <p:nvPr/>
        </p:nvSpPr>
        <p:spPr>
          <a:xfrm>
            <a:off x="1052214" y="1558984"/>
            <a:ext cx="2031921" cy="253960"/>
          </a:xfrm>
          <a:prstGeom prst="rect">
            <a:avLst/>
          </a:prstGeom>
          <a:noFill/>
          <a:ln/>
        </p:spPr>
        <p:txBody>
          <a:bodyPr wrap="none" lIns="0" tIns="0" rIns="0" bIns="0" rtlCol="0" anchor="t"/>
          <a:lstStyle/>
          <a:p>
            <a:pPr marL="0" indent="0" algn="l">
              <a:lnSpc>
                <a:spcPts val="2000"/>
              </a:lnSpc>
              <a:buNone/>
            </a:pPr>
            <a:r>
              <a:rPr lang="en-US" sz="2400" b="1" kern="0" spc="-32" dirty="0">
                <a:solidFill>
                  <a:srgbClr val="272525"/>
                </a:solidFill>
                <a:latin typeface="Source Serif Pro Semi Bold" pitchFamily="34" charset="0"/>
                <a:ea typeface="Source Serif Pro Semi Bold" pitchFamily="34" charset="-122"/>
                <a:cs typeface="Source Serif Pro Semi Bold" pitchFamily="34" charset="-120"/>
              </a:rPr>
              <a:t>Maqsad</a:t>
            </a:r>
            <a:endParaRPr lang="en-US" sz="2400" b="1" dirty="0"/>
          </a:p>
        </p:txBody>
      </p:sp>
      <p:sp>
        <p:nvSpPr>
          <p:cNvPr id="6" name="Text 4"/>
          <p:cNvSpPr/>
          <p:nvPr/>
        </p:nvSpPr>
        <p:spPr>
          <a:xfrm>
            <a:off x="3084135" y="1062932"/>
            <a:ext cx="10839331" cy="829032"/>
          </a:xfrm>
          <a:prstGeom prst="rect">
            <a:avLst/>
          </a:prstGeom>
          <a:noFill/>
          <a:ln/>
        </p:spPr>
        <p:txBody>
          <a:bodyPr wrap="square" lIns="0" tIns="0" rIns="0" bIns="0" rtlCol="0" anchor="t"/>
          <a:lstStyle/>
          <a:p>
            <a:pPr marL="0" indent="0" algn="l">
              <a:lnSpc>
                <a:spcPts val="2150"/>
              </a:lnSpc>
              <a:buNone/>
            </a:pPr>
            <a:r>
              <a:rPr lang="en-US" sz="2000" kern="0" spc="-27" dirty="0">
                <a:solidFill>
                  <a:srgbClr val="272525"/>
                </a:solidFill>
                <a:latin typeface="Source Sans Pro" pitchFamily="34" charset="0"/>
                <a:ea typeface="Source Sans Pro" pitchFamily="34" charset="-122"/>
                <a:cs typeface="Source Sans Pro" pitchFamily="34" charset="-120"/>
              </a:rPr>
              <a:t>O'quvchilarni robototexnika asoslari bilan tanishtirish va ularning muhandislik, dasturlash va muammo hal qilish ko'nikmalarini rivojlantirish. Bu yerda, o'quvchilar robotlarning mexanik tuzilishi, elektron komponentlari va dasturlash tillarini o'rganadilar. Ular oddiy robotlarni yig'ish, dasturlash va boshqarishni o'rganib, amaliy tajriba orttiradilar.</a:t>
            </a:r>
            <a:endParaRPr lang="en-US" sz="2000" dirty="0"/>
          </a:p>
        </p:txBody>
      </p:sp>
      <p:sp>
        <p:nvSpPr>
          <p:cNvPr id="7" name="Shape 5"/>
          <p:cNvSpPr/>
          <p:nvPr/>
        </p:nvSpPr>
        <p:spPr>
          <a:xfrm>
            <a:off x="2997815" y="2589355"/>
            <a:ext cx="11011972" cy="11430"/>
          </a:xfrm>
          <a:prstGeom prst="roundRect">
            <a:avLst>
              <a:gd name="adj" fmla="val 634669"/>
            </a:avLst>
          </a:prstGeom>
          <a:solidFill>
            <a:srgbClr val="DABADD"/>
          </a:solidFill>
          <a:ln/>
        </p:spPr>
      </p:sp>
      <p:sp>
        <p:nvSpPr>
          <p:cNvPr id="8" name="Shape 6"/>
          <p:cNvSpPr/>
          <p:nvPr/>
        </p:nvSpPr>
        <p:spPr>
          <a:xfrm>
            <a:off x="604480" y="2660103"/>
            <a:ext cx="3074141" cy="2361358"/>
          </a:xfrm>
          <a:prstGeom prst="roundRect">
            <a:avLst>
              <a:gd name="adj" fmla="val 3480"/>
            </a:avLst>
          </a:prstGeom>
          <a:solidFill>
            <a:srgbClr val="FFFF00"/>
          </a:solidFill>
          <a:ln w="7620">
            <a:solidFill>
              <a:srgbClr val="DABADD"/>
            </a:solidFill>
            <a:prstDash val="solid"/>
          </a:ln>
        </p:spPr>
      </p:sp>
      <p:sp>
        <p:nvSpPr>
          <p:cNvPr id="9" name="Text 7"/>
          <p:cNvSpPr/>
          <p:nvPr/>
        </p:nvSpPr>
        <p:spPr>
          <a:xfrm>
            <a:off x="730746" y="2911943"/>
            <a:ext cx="107990" cy="345281"/>
          </a:xfrm>
          <a:prstGeom prst="rect">
            <a:avLst/>
          </a:prstGeom>
          <a:noFill/>
          <a:ln/>
        </p:spPr>
        <p:txBody>
          <a:bodyPr wrap="none" lIns="0" tIns="0" rIns="0" bIns="0" rtlCol="0" anchor="t"/>
          <a:lstStyle/>
          <a:p>
            <a:pPr marL="0" indent="0" algn="ctr">
              <a:lnSpc>
                <a:spcPts val="2700"/>
              </a:lnSpc>
              <a:buNone/>
            </a:pPr>
            <a:r>
              <a:rPr lang="en-US" sz="1700" kern="0" spc="-34"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700" dirty="0"/>
          </a:p>
        </p:txBody>
      </p:sp>
      <p:sp>
        <p:nvSpPr>
          <p:cNvPr id="10" name="Text 8"/>
          <p:cNvSpPr/>
          <p:nvPr/>
        </p:nvSpPr>
        <p:spPr>
          <a:xfrm>
            <a:off x="1052213" y="3586822"/>
            <a:ext cx="2031921" cy="253960"/>
          </a:xfrm>
          <a:prstGeom prst="rect">
            <a:avLst/>
          </a:prstGeom>
          <a:noFill/>
          <a:ln/>
        </p:spPr>
        <p:txBody>
          <a:bodyPr wrap="none" lIns="0" tIns="0" rIns="0" bIns="0" rtlCol="0" anchor="t"/>
          <a:lstStyle/>
          <a:p>
            <a:pPr marL="0" indent="0" algn="l">
              <a:lnSpc>
                <a:spcPts val="2000"/>
              </a:lnSpc>
              <a:buNone/>
            </a:pPr>
            <a:r>
              <a:rPr lang="en-US" sz="2400" b="1" kern="0" spc="-32" dirty="0">
                <a:solidFill>
                  <a:srgbClr val="272525"/>
                </a:solidFill>
                <a:latin typeface="Source Serif Pro Semi Bold" pitchFamily="34" charset="0"/>
                <a:ea typeface="Source Serif Pro Semi Bold" pitchFamily="34" charset="-122"/>
                <a:cs typeface="Source Serif Pro Semi Bold" pitchFamily="34" charset="-120"/>
              </a:rPr>
              <a:t>Vazifalar</a:t>
            </a:r>
            <a:endParaRPr lang="en-US" sz="2400" b="1" dirty="0"/>
          </a:p>
        </p:txBody>
      </p:sp>
      <p:sp>
        <p:nvSpPr>
          <p:cNvPr id="11" name="Text 9"/>
          <p:cNvSpPr/>
          <p:nvPr/>
        </p:nvSpPr>
        <p:spPr>
          <a:xfrm>
            <a:off x="4126354" y="2851039"/>
            <a:ext cx="9726924" cy="1381720"/>
          </a:xfrm>
          <a:prstGeom prst="rect">
            <a:avLst/>
          </a:prstGeom>
          <a:noFill/>
          <a:ln/>
        </p:spPr>
        <p:txBody>
          <a:bodyPr wrap="square" lIns="0" tIns="0" rIns="0" bIns="0" rtlCol="0" anchor="t"/>
          <a:lstStyle/>
          <a:p>
            <a:pPr marL="0" indent="0" algn="l">
              <a:lnSpc>
                <a:spcPts val="2150"/>
              </a:lnSpc>
              <a:buNone/>
            </a:pPr>
            <a:r>
              <a:rPr lang="en-US" sz="2000" kern="0" spc="-27" dirty="0">
                <a:solidFill>
                  <a:srgbClr val="272525"/>
                </a:solidFill>
                <a:latin typeface="Source Sans Pro" pitchFamily="34" charset="0"/>
                <a:ea typeface="Source Sans Pro" pitchFamily="34" charset="-122"/>
                <a:cs typeface="Source Sans Pro" pitchFamily="34" charset="-120"/>
              </a:rPr>
              <a:t>Robototexnika tushunchalarini tushuntirish, robotlarni qurish va dasturlashni o'rgatish, muammolarni hal qilish uchun robototexnikadan foydalanish. Vazifalarga quyidagilar kiradi: turli xil sensorlar (masofa, yorug'lik, harorat) bilan ishlashni o'rganish, turli xil aktuatorlar (motorlar, servo drayvlar)ni boshqarishni o'rganish, va nihoyat, muammolarni hal qilish uchun robotlarni loyihalash va dasturlash. Masalan, robotni ma'lum bir yo'nalish bo'ylab harakatlantirish yoki ma'lum bir ob'ektni aniqlash va ushlash kabi amaliy vazifalarni bajarish.</a:t>
            </a:r>
            <a:endParaRPr lang="en-US" sz="1350" dirty="0"/>
          </a:p>
        </p:txBody>
      </p:sp>
      <p:sp>
        <p:nvSpPr>
          <p:cNvPr id="12" name="Shape 10"/>
          <p:cNvSpPr/>
          <p:nvPr/>
        </p:nvSpPr>
        <p:spPr>
          <a:xfrm>
            <a:off x="5164574" y="5021461"/>
            <a:ext cx="8775025" cy="11430"/>
          </a:xfrm>
          <a:prstGeom prst="roundRect">
            <a:avLst>
              <a:gd name="adj" fmla="val 634669"/>
            </a:avLst>
          </a:prstGeom>
          <a:solidFill>
            <a:srgbClr val="DABADD"/>
          </a:solidFill>
          <a:ln/>
        </p:spPr>
      </p:sp>
      <p:sp>
        <p:nvSpPr>
          <p:cNvPr id="13" name="Shape 11"/>
          <p:cNvSpPr/>
          <p:nvPr/>
        </p:nvSpPr>
        <p:spPr>
          <a:xfrm>
            <a:off x="604480" y="5117306"/>
            <a:ext cx="4125175" cy="2637234"/>
          </a:xfrm>
          <a:prstGeom prst="roundRect">
            <a:avLst>
              <a:gd name="adj" fmla="val 2751"/>
            </a:avLst>
          </a:prstGeom>
          <a:solidFill>
            <a:schemeClr val="accent5">
              <a:lumMod val="60000"/>
              <a:lumOff val="40000"/>
            </a:schemeClr>
          </a:solidFill>
          <a:ln w="7620">
            <a:solidFill>
              <a:srgbClr val="DABADD"/>
            </a:solidFill>
            <a:prstDash val="solid"/>
          </a:ln>
        </p:spPr>
      </p:sp>
      <p:sp>
        <p:nvSpPr>
          <p:cNvPr id="14" name="Text 12"/>
          <p:cNvSpPr/>
          <p:nvPr/>
        </p:nvSpPr>
        <p:spPr>
          <a:xfrm>
            <a:off x="676751" y="5228575"/>
            <a:ext cx="107990" cy="345281"/>
          </a:xfrm>
          <a:prstGeom prst="rect">
            <a:avLst/>
          </a:prstGeom>
          <a:noFill/>
          <a:ln/>
        </p:spPr>
        <p:txBody>
          <a:bodyPr wrap="none" lIns="0" tIns="0" rIns="0" bIns="0" rtlCol="0" anchor="t"/>
          <a:lstStyle/>
          <a:p>
            <a:pPr marL="0" indent="0" algn="ctr">
              <a:lnSpc>
                <a:spcPts val="2700"/>
              </a:lnSpc>
              <a:buNone/>
            </a:pPr>
            <a:r>
              <a:rPr lang="en-US" sz="1700" kern="0" spc="-34"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700" dirty="0"/>
          </a:p>
        </p:txBody>
      </p:sp>
      <p:sp>
        <p:nvSpPr>
          <p:cNvPr id="15" name="Text 13"/>
          <p:cNvSpPr/>
          <p:nvPr/>
        </p:nvSpPr>
        <p:spPr>
          <a:xfrm>
            <a:off x="1125589" y="6354604"/>
            <a:ext cx="2031921" cy="253960"/>
          </a:xfrm>
          <a:prstGeom prst="rect">
            <a:avLst/>
          </a:prstGeom>
          <a:noFill/>
          <a:ln/>
        </p:spPr>
        <p:txBody>
          <a:bodyPr wrap="none" lIns="0" tIns="0" rIns="0" bIns="0" rtlCol="0" anchor="t"/>
          <a:lstStyle/>
          <a:p>
            <a:pPr marL="0" indent="0" algn="l">
              <a:lnSpc>
                <a:spcPts val="2000"/>
              </a:lnSpc>
              <a:buNone/>
            </a:pPr>
            <a:r>
              <a:rPr lang="en-US" sz="2400" b="1" kern="0" spc="-32" dirty="0">
                <a:solidFill>
                  <a:srgbClr val="272525"/>
                </a:solidFill>
                <a:latin typeface="Source Serif Pro Semi Bold" pitchFamily="34" charset="0"/>
                <a:ea typeface="Source Serif Pro Semi Bold" pitchFamily="34" charset="-122"/>
                <a:cs typeface="Source Serif Pro Semi Bold" pitchFamily="34" charset="-120"/>
              </a:rPr>
              <a:t>Natijalar</a:t>
            </a:r>
            <a:endParaRPr lang="en-US" sz="2400" b="1" dirty="0"/>
          </a:p>
        </p:txBody>
      </p:sp>
      <p:sp>
        <p:nvSpPr>
          <p:cNvPr id="16" name="Text 14"/>
          <p:cNvSpPr/>
          <p:nvPr/>
        </p:nvSpPr>
        <p:spPr>
          <a:xfrm>
            <a:off x="5250765" y="5228575"/>
            <a:ext cx="8759022" cy="1934408"/>
          </a:xfrm>
          <a:prstGeom prst="rect">
            <a:avLst/>
          </a:prstGeom>
          <a:noFill/>
          <a:ln/>
        </p:spPr>
        <p:txBody>
          <a:bodyPr wrap="square" lIns="0" tIns="0" rIns="0" bIns="0" rtlCol="0" anchor="t"/>
          <a:lstStyle/>
          <a:p>
            <a:pPr marL="0" indent="0" algn="l">
              <a:lnSpc>
                <a:spcPts val="2150"/>
              </a:lnSpc>
              <a:buNone/>
            </a:pPr>
            <a:r>
              <a:rPr lang="en-US" sz="2000" kern="0" spc="-27" dirty="0">
                <a:solidFill>
                  <a:srgbClr val="272525"/>
                </a:solidFill>
                <a:latin typeface="Source Sans Pro" pitchFamily="34" charset="0"/>
                <a:ea typeface="Source Sans Pro" pitchFamily="34" charset="-122"/>
                <a:cs typeface="Source Sans Pro" pitchFamily="34" charset="-120"/>
              </a:rPr>
              <a:t>O'quvchilar robototexnika asoslarini o'rganib, yangi g'oyalarni amalga oshirish va kelajakdagi kasblar uchun tayyorlanish imkoniyatiga ega bo'ladilar. Ular muammo hal qilish qobiliyatlarini, jamoaviy ishlashni, mantiqiy fikrlashni va muhandislik qobiliyatlarini rivojlantiradilar. Robototexnika bo'yicha olgan bilimlari ularga STEM sohalaridagi (fan, texnologiya, muhandislik va matematika) boshqa fanlardan chuqurroq tushunchaga ega bo'lishga yordam beradi. Bundan tashqari, loyihalash, dasturlash va muhandislik qobiliyatlari kelajakdagi martaba tanlovlarida katta afzallik yaratadi.</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7467" y="277595"/>
            <a:ext cx="7468553" cy="1408033"/>
          </a:xfrm>
          <a:prstGeom prst="rect">
            <a:avLst/>
          </a:prstGeom>
          <a:noFill/>
          <a:ln/>
        </p:spPr>
        <p:txBody>
          <a:bodyPr wrap="square" lIns="0" tIns="0" rIns="0" bIns="0" rtlCol="0" anchor="t"/>
          <a:lstStyle/>
          <a:p>
            <a:pPr marL="0" indent="0">
              <a:lnSpc>
                <a:spcPts val="5500"/>
              </a:lnSpc>
              <a:buNone/>
            </a:pPr>
            <a:r>
              <a:rPr lang="en-US" sz="4400" b="1" kern="0" spc="-89" dirty="0">
                <a:solidFill>
                  <a:srgbClr val="D73AD7"/>
                </a:solidFill>
                <a:latin typeface="Source Serif Pro Semi Bold" pitchFamily="34" charset="0"/>
                <a:ea typeface="Source Serif Pro Semi Bold" pitchFamily="34" charset="-122"/>
                <a:cs typeface="Source Serif Pro Semi Bold" pitchFamily="34" charset="-120"/>
              </a:rPr>
              <a:t>Robototexnika darslarining shakllari va metodlari</a:t>
            </a:r>
            <a:endParaRPr lang="en-US" sz="4400" b="1" dirty="0"/>
          </a:p>
        </p:txBody>
      </p:sp>
      <p:sp>
        <p:nvSpPr>
          <p:cNvPr id="4" name="Shape 1"/>
          <p:cNvSpPr/>
          <p:nvPr/>
        </p:nvSpPr>
        <p:spPr>
          <a:xfrm>
            <a:off x="753249" y="1830367"/>
            <a:ext cx="538520" cy="538520"/>
          </a:xfrm>
          <a:prstGeom prst="roundRect">
            <a:avLst>
              <a:gd name="adj" fmla="val 18670"/>
            </a:avLst>
          </a:prstGeom>
          <a:solidFill>
            <a:srgbClr val="F4D4F7"/>
          </a:solidFill>
          <a:ln w="7620">
            <a:solidFill>
              <a:srgbClr val="DABADD"/>
            </a:solidFill>
            <a:prstDash val="solid"/>
          </a:ln>
        </p:spPr>
      </p:sp>
      <p:sp>
        <p:nvSpPr>
          <p:cNvPr id="5" name="Text 2"/>
          <p:cNvSpPr/>
          <p:nvPr/>
        </p:nvSpPr>
        <p:spPr>
          <a:xfrm>
            <a:off x="1022509" y="2030988"/>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6" name="Text 3"/>
          <p:cNvSpPr/>
          <p:nvPr/>
        </p:nvSpPr>
        <p:spPr>
          <a:xfrm>
            <a:off x="1460719" y="1900552"/>
            <a:ext cx="2816185" cy="351949"/>
          </a:xfrm>
          <a:prstGeom prst="rect">
            <a:avLst/>
          </a:prstGeom>
          <a:noFill/>
          <a:ln/>
        </p:spPr>
        <p:txBody>
          <a:bodyPr wrap="none" lIns="0" tIns="0" rIns="0" bIns="0" rtlCol="0" anchor="t"/>
          <a:lstStyle/>
          <a:p>
            <a:pPr marL="0" indent="0">
              <a:lnSpc>
                <a:spcPts val="2750"/>
              </a:lnSpc>
              <a:buNone/>
            </a:pPr>
            <a:r>
              <a:rPr lang="en-US" sz="2400" b="1" kern="0" spc="-44" dirty="0">
                <a:solidFill>
                  <a:srgbClr val="272525"/>
                </a:solidFill>
                <a:latin typeface="Source Serif Pro Semi Bold" pitchFamily="34" charset="0"/>
                <a:ea typeface="Source Serif Pro Semi Bold" pitchFamily="34" charset="-122"/>
                <a:cs typeface="Source Serif Pro Semi Bold" pitchFamily="34" charset="-120"/>
              </a:rPr>
              <a:t>Amaliy mashg'ulotlar</a:t>
            </a:r>
            <a:endParaRPr lang="en-US" sz="2400" b="1" dirty="0"/>
          </a:p>
        </p:txBody>
      </p:sp>
      <p:sp>
        <p:nvSpPr>
          <p:cNvPr id="7" name="Text 4"/>
          <p:cNvSpPr/>
          <p:nvPr/>
        </p:nvSpPr>
        <p:spPr>
          <a:xfrm>
            <a:off x="1440121" y="2331036"/>
            <a:ext cx="2836783" cy="1149072"/>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O'quvchilar robotlarni o'zlari qurishadi va dasturlashni o'rganadilar.</a:t>
            </a:r>
            <a:endParaRPr lang="en-US" sz="2400" dirty="0"/>
          </a:p>
        </p:txBody>
      </p:sp>
      <p:sp>
        <p:nvSpPr>
          <p:cNvPr id="8" name="Shape 5"/>
          <p:cNvSpPr/>
          <p:nvPr/>
        </p:nvSpPr>
        <p:spPr>
          <a:xfrm>
            <a:off x="4776133" y="1900552"/>
            <a:ext cx="538520" cy="538520"/>
          </a:xfrm>
          <a:prstGeom prst="roundRect">
            <a:avLst>
              <a:gd name="adj" fmla="val 18670"/>
            </a:avLst>
          </a:prstGeom>
          <a:solidFill>
            <a:srgbClr val="F4D4F7"/>
          </a:solidFill>
          <a:ln w="7620">
            <a:solidFill>
              <a:srgbClr val="DABADD"/>
            </a:solidFill>
            <a:prstDash val="solid"/>
          </a:ln>
        </p:spPr>
      </p:sp>
      <p:sp>
        <p:nvSpPr>
          <p:cNvPr id="9" name="Text 6"/>
          <p:cNvSpPr/>
          <p:nvPr/>
        </p:nvSpPr>
        <p:spPr>
          <a:xfrm>
            <a:off x="4952166" y="2030987"/>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0" name="Text 7"/>
          <p:cNvSpPr/>
          <p:nvPr/>
        </p:nvSpPr>
        <p:spPr>
          <a:xfrm>
            <a:off x="5574596" y="1876308"/>
            <a:ext cx="2816185" cy="351949"/>
          </a:xfrm>
          <a:prstGeom prst="rect">
            <a:avLst/>
          </a:prstGeom>
          <a:noFill/>
          <a:ln/>
        </p:spPr>
        <p:txBody>
          <a:bodyPr wrap="none" lIns="0" tIns="0" rIns="0" bIns="0" rtlCol="0" anchor="t"/>
          <a:lstStyle/>
          <a:p>
            <a:pPr marL="0" indent="0">
              <a:lnSpc>
                <a:spcPts val="2750"/>
              </a:lnSpc>
              <a:buNone/>
            </a:pPr>
            <a:r>
              <a:rPr lang="en-US" sz="2400" b="1" kern="0" spc="-44" dirty="0">
                <a:solidFill>
                  <a:srgbClr val="272525"/>
                </a:solidFill>
                <a:latin typeface="Source Serif Pro Semi Bold" pitchFamily="34" charset="0"/>
                <a:ea typeface="Source Serif Pro Semi Bold" pitchFamily="34" charset="-122"/>
                <a:cs typeface="Source Serif Pro Semi Bold" pitchFamily="34" charset="-120"/>
              </a:rPr>
              <a:t>Loyiha ishlari</a:t>
            </a:r>
            <a:endParaRPr lang="en-US" sz="2400" b="1" dirty="0"/>
          </a:p>
        </p:txBody>
      </p:sp>
      <p:sp>
        <p:nvSpPr>
          <p:cNvPr id="11" name="Text 8"/>
          <p:cNvSpPr/>
          <p:nvPr/>
        </p:nvSpPr>
        <p:spPr>
          <a:xfrm>
            <a:off x="5553998" y="2271863"/>
            <a:ext cx="2836783" cy="1532096"/>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O'quvchilar o'zlarining robotlarini loyihalash va qurishda o'z g'oyalarini amalga oshiradilar.</a:t>
            </a:r>
            <a:endParaRPr lang="en-US" sz="2400" dirty="0"/>
          </a:p>
        </p:txBody>
      </p:sp>
      <p:sp>
        <p:nvSpPr>
          <p:cNvPr id="12" name="Shape 9"/>
          <p:cNvSpPr/>
          <p:nvPr/>
        </p:nvSpPr>
        <p:spPr>
          <a:xfrm>
            <a:off x="2047667" y="4807491"/>
            <a:ext cx="538520" cy="538520"/>
          </a:xfrm>
          <a:prstGeom prst="roundRect">
            <a:avLst>
              <a:gd name="adj" fmla="val 18670"/>
            </a:avLst>
          </a:prstGeom>
          <a:solidFill>
            <a:srgbClr val="F4D4F7"/>
          </a:solidFill>
          <a:ln w="7620">
            <a:solidFill>
              <a:srgbClr val="DABADD"/>
            </a:solidFill>
            <a:prstDash val="solid"/>
          </a:ln>
        </p:spPr>
      </p:sp>
      <p:sp>
        <p:nvSpPr>
          <p:cNvPr id="13" name="Text 10"/>
          <p:cNvSpPr/>
          <p:nvPr/>
        </p:nvSpPr>
        <p:spPr>
          <a:xfrm>
            <a:off x="2232452" y="4930942"/>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4" name="Text 11"/>
          <p:cNvSpPr/>
          <p:nvPr/>
        </p:nvSpPr>
        <p:spPr>
          <a:xfrm>
            <a:off x="3005049" y="4900777"/>
            <a:ext cx="2816185" cy="351949"/>
          </a:xfrm>
          <a:prstGeom prst="rect">
            <a:avLst/>
          </a:prstGeom>
          <a:noFill/>
          <a:ln/>
        </p:spPr>
        <p:txBody>
          <a:bodyPr wrap="none" lIns="0" tIns="0" rIns="0" bIns="0" rtlCol="0" anchor="t"/>
          <a:lstStyle/>
          <a:p>
            <a:pPr marL="0" indent="0">
              <a:lnSpc>
                <a:spcPts val="2750"/>
              </a:lnSpc>
              <a:buNone/>
            </a:pPr>
            <a:r>
              <a:rPr lang="en-US" sz="2400" b="1" kern="0" spc="-44" dirty="0">
                <a:solidFill>
                  <a:srgbClr val="272525"/>
                </a:solidFill>
                <a:latin typeface="Source Serif Pro Semi Bold" pitchFamily="34" charset="0"/>
                <a:ea typeface="Source Serif Pro Semi Bold" pitchFamily="34" charset="-122"/>
                <a:cs typeface="Source Serif Pro Semi Bold" pitchFamily="34" charset="-120"/>
              </a:rPr>
              <a:t>Musobaqalar</a:t>
            </a:r>
            <a:endParaRPr lang="en-US" sz="2400" b="1" dirty="0"/>
          </a:p>
        </p:txBody>
      </p:sp>
      <p:sp>
        <p:nvSpPr>
          <p:cNvPr id="15" name="Text 12"/>
          <p:cNvSpPr/>
          <p:nvPr/>
        </p:nvSpPr>
        <p:spPr>
          <a:xfrm>
            <a:off x="1775757" y="5522135"/>
            <a:ext cx="6690717" cy="766048"/>
          </a:xfrm>
          <a:prstGeom prst="rect">
            <a:avLst/>
          </a:prstGeom>
          <a:noFill/>
          <a:ln/>
        </p:spPr>
        <p:txBody>
          <a:bodyPr wrap="square" lIns="0" tIns="0" rIns="0" bIns="0" rtlCol="0" anchor="t"/>
          <a:lstStyle/>
          <a:p>
            <a:pPr marL="0" indent="0">
              <a:lnSpc>
                <a:spcPts val="3000"/>
              </a:lnSpc>
              <a:buNone/>
            </a:pPr>
            <a:r>
              <a:rPr lang="en-US" sz="2400" kern="0" spc="-38" dirty="0">
                <a:solidFill>
                  <a:srgbClr val="272525"/>
                </a:solidFill>
                <a:latin typeface="Source Sans Pro" pitchFamily="34" charset="0"/>
                <a:ea typeface="Source Sans Pro" pitchFamily="34" charset="-122"/>
                <a:cs typeface="Source Sans Pro" pitchFamily="34" charset="-120"/>
              </a:rPr>
              <a:t>Robototexnika musobaqalarida qatnashish o'quvchilarning bilim va ko'nikmalarini tekshiradi.</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100"/>
          </a:xfrm>
          <a:prstGeom prst="rect">
            <a:avLst/>
          </a:prstGeom>
        </p:spPr>
      </p:pic>
      <p:sp>
        <p:nvSpPr>
          <p:cNvPr id="3" name="Text 0"/>
          <p:cNvSpPr/>
          <p:nvPr/>
        </p:nvSpPr>
        <p:spPr>
          <a:xfrm>
            <a:off x="617815" y="485418"/>
            <a:ext cx="7908369" cy="1038225"/>
          </a:xfrm>
          <a:prstGeom prst="rect">
            <a:avLst/>
          </a:prstGeom>
          <a:noFill/>
          <a:ln/>
        </p:spPr>
        <p:txBody>
          <a:bodyPr wrap="square" lIns="0" tIns="0" rIns="0" bIns="0" rtlCol="0" anchor="t"/>
          <a:lstStyle/>
          <a:p>
            <a:pPr marL="0" indent="0">
              <a:lnSpc>
                <a:spcPts val="4050"/>
              </a:lnSpc>
              <a:buNone/>
            </a:pPr>
            <a:r>
              <a:rPr lang="en-US" sz="3250" b="1" kern="0" spc="-65" dirty="0">
                <a:solidFill>
                  <a:srgbClr val="D73AD7"/>
                </a:solidFill>
                <a:latin typeface="Source Serif Pro Semi Bold" pitchFamily="34" charset="0"/>
                <a:ea typeface="Source Serif Pro Semi Bold" pitchFamily="34" charset="-122"/>
                <a:cs typeface="Source Serif Pro Semi Bold" pitchFamily="34" charset="-120"/>
              </a:rPr>
              <a:t>Robototexnika platformalari va ularni o'quv jarayonida qo'llash</a:t>
            </a:r>
            <a:endParaRPr lang="en-US" sz="3250" b="1" dirty="0"/>
          </a:p>
        </p:txBody>
      </p:sp>
      <p:sp>
        <p:nvSpPr>
          <p:cNvPr id="4" name="Text 1"/>
          <p:cNvSpPr/>
          <p:nvPr/>
        </p:nvSpPr>
        <p:spPr>
          <a:xfrm>
            <a:off x="617815" y="1876544"/>
            <a:ext cx="7908369" cy="582454"/>
          </a:xfrm>
          <a:prstGeom prst="rect">
            <a:avLst/>
          </a:prstGeom>
          <a:noFill/>
          <a:ln/>
        </p:spPr>
        <p:txBody>
          <a:bodyPr wrap="none" lIns="0" tIns="0" rIns="0" bIns="0" rtlCol="0" anchor="t"/>
          <a:lstStyle/>
          <a:p>
            <a:pPr marL="0" indent="0" algn="ctr">
              <a:lnSpc>
                <a:spcPts val="4550"/>
              </a:lnSpc>
              <a:buNone/>
            </a:pPr>
            <a:r>
              <a:rPr lang="en-US" sz="4550" kern="0" spc="-9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4550" dirty="0"/>
          </a:p>
        </p:txBody>
      </p:sp>
      <p:sp>
        <p:nvSpPr>
          <p:cNvPr id="5" name="Text 2"/>
          <p:cNvSpPr/>
          <p:nvPr/>
        </p:nvSpPr>
        <p:spPr>
          <a:xfrm>
            <a:off x="3628249" y="2470367"/>
            <a:ext cx="2076688" cy="259556"/>
          </a:xfrm>
          <a:prstGeom prst="rect">
            <a:avLst/>
          </a:prstGeom>
          <a:noFill/>
          <a:ln/>
        </p:spPr>
        <p:txBody>
          <a:bodyPr wrap="none" lIns="0" tIns="0" rIns="0" bIns="0" rtlCol="0" anchor="t"/>
          <a:lstStyle/>
          <a:p>
            <a:pPr marL="0" indent="0" algn="ctr">
              <a:lnSpc>
                <a:spcPts val="2000"/>
              </a:lnSpc>
              <a:buNone/>
            </a:pPr>
            <a:r>
              <a:rPr lang="en-US" sz="2400" b="1" kern="0" spc="-33" dirty="0">
                <a:solidFill>
                  <a:srgbClr val="272525"/>
                </a:solidFill>
                <a:latin typeface="Source Serif Pro Semi Bold" pitchFamily="34" charset="0"/>
                <a:ea typeface="Source Serif Pro Semi Bold" pitchFamily="34" charset="-122"/>
                <a:cs typeface="Source Serif Pro Semi Bold" pitchFamily="34" charset="-120"/>
              </a:rPr>
              <a:t>LEGO Mindstorms</a:t>
            </a:r>
            <a:endParaRPr lang="en-US" sz="2400" b="1" dirty="0"/>
          </a:p>
        </p:txBody>
      </p:sp>
      <p:sp>
        <p:nvSpPr>
          <p:cNvPr id="6" name="Text 3"/>
          <p:cNvSpPr/>
          <p:nvPr/>
        </p:nvSpPr>
        <p:spPr>
          <a:xfrm>
            <a:off x="617815" y="2752951"/>
            <a:ext cx="7908369" cy="282416"/>
          </a:xfrm>
          <a:prstGeom prst="rect">
            <a:avLst/>
          </a:prstGeom>
          <a:noFill/>
          <a:ln/>
        </p:spPr>
        <p:txBody>
          <a:bodyPr wrap="none" lIns="0" tIns="0" rIns="0" bIns="0" rtlCol="0" anchor="t"/>
          <a:lstStyle/>
          <a:p>
            <a:pPr marL="0" indent="0" algn="ctr">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Boshlang'ich sinf o'quvchilari uchun mos bo'lgan, </a:t>
            </a:r>
            <a:endParaRPr lang="ru-RU" sz="2400" kern="0" spc="-28" dirty="0" smtClean="0">
              <a:solidFill>
                <a:srgbClr val="272525"/>
              </a:solidFill>
              <a:latin typeface="Source Sans Pro" pitchFamily="34" charset="0"/>
              <a:ea typeface="Source Sans Pro" pitchFamily="34" charset="-122"/>
              <a:cs typeface="Source Sans Pro" pitchFamily="34" charset="-120"/>
            </a:endParaRPr>
          </a:p>
          <a:p>
            <a:pPr marL="0" indent="0" algn="ctr">
              <a:lnSpc>
                <a:spcPts val="2200"/>
              </a:lnSpc>
              <a:buNone/>
            </a:pPr>
            <a:r>
              <a:rPr lang="en-US" sz="2400" kern="0" spc="-28" dirty="0" err="1" smtClean="0">
                <a:solidFill>
                  <a:srgbClr val="272525"/>
                </a:solidFill>
                <a:latin typeface="Source Sans Pro" pitchFamily="34" charset="0"/>
                <a:ea typeface="Source Sans Pro" pitchFamily="34" charset="-122"/>
                <a:cs typeface="Source Sans Pro" pitchFamily="34" charset="-120"/>
              </a:rPr>
              <a:t>oson</a:t>
            </a:r>
            <a:r>
              <a:rPr lang="en-US" sz="2400" kern="0" spc="-28" dirty="0" smtClean="0">
                <a:solidFill>
                  <a:srgbClr val="272525"/>
                </a:solidFill>
                <a:latin typeface="Source Sans Pro" pitchFamily="34" charset="0"/>
                <a:ea typeface="Source Sans Pro" pitchFamily="34" charset="-122"/>
                <a:cs typeface="Source Sans Pro" pitchFamily="34" charset="-120"/>
              </a:rPr>
              <a:t> </a:t>
            </a:r>
            <a:r>
              <a:rPr lang="en-US" sz="2400" kern="0" spc="-28" dirty="0">
                <a:solidFill>
                  <a:srgbClr val="272525"/>
                </a:solidFill>
                <a:latin typeface="Source Sans Pro" pitchFamily="34" charset="0"/>
                <a:ea typeface="Source Sans Pro" pitchFamily="34" charset="-122"/>
                <a:cs typeface="Source Sans Pro" pitchFamily="34" charset="-120"/>
              </a:rPr>
              <a:t>o'rganiladigan platforma.</a:t>
            </a:r>
            <a:endParaRPr lang="en-US" sz="2400" dirty="0"/>
          </a:p>
        </p:txBody>
      </p:sp>
      <p:sp>
        <p:nvSpPr>
          <p:cNvPr id="7" name="Text 4"/>
          <p:cNvSpPr/>
          <p:nvPr/>
        </p:nvSpPr>
        <p:spPr>
          <a:xfrm>
            <a:off x="617815" y="3421380"/>
            <a:ext cx="7908369" cy="582454"/>
          </a:xfrm>
          <a:prstGeom prst="rect">
            <a:avLst/>
          </a:prstGeom>
          <a:noFill/>
          <a:ln/>
        </p:spPr>
        <p:txBody>
          <a:bodyPr wrap="none" lIns="0" tIns="0" rIns="0" bIns="0" rtlCol="0" anchor="t"/>
          <a:lstStyle/>
          <a:p>
            <a:pPr marL="0" indent="0" algn="ctr">
              <a:lnSpc>
                <a:spcPts val="4550"/>
              </a:lnSpc>
              <a:buNone/>
            </a:pPr>
            <a:r>
              <a:rPr lang="en-US" sz="4550" kern="0" spc="-9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4550" dirty="0"/>
          </a:p>
        </p:txBody>
      </p:sp>
      <p:sp>
        <p:nvSpPr>
          <p:cNvPr id="8" name="Text 5"/>
          <p:cNvSpPr/>
          <p:nvPr/>
        </p:nvSpPr>
        <p:spPr>
          <a:xfrm>
            <a:off x="3533655" y="4109681"/>
            <a:ext cx="2076688" cy="259556"/>
          </a:xfrm>
          <a:prstGeom prst="rect">
            <a:avLst/>
          </a:prstGeom>
          <a:noFill/>
          <a:ln/>
        </p:spPr>
        <p:txBody>
          <a:bodyPr wrap="none" lIns="0" tIns="0" rIns="0" bIns="0" rtlCol="0" anchor="t"/>
          <a:lstStyle/>
          <a:p>
            <a:pPr marL="0" indent="0" algn="ctr">
              <a:lnSpc>
                <a:spcPts val="2000"/>
              </a:lnSpc>
              <a:buNone/>
            </a:pPr>
            <a:r>
              <a:rPr lang="en-US" sz="2400" b="1" kern="0" spc="-33" dirty="0">
                <a:solidFill>
                  <a:srgbClr val="272525"/>
                </a:solidFill>
                <a:latin typeface="Source Serif Pro Semi Bold" pitchFamily="34" charset="0"/>
                <a:ea typeface="Source Serif Pro Semi Bold" pitchFamily="34" charset="-122"/>
                <a:cs typeface="Source Serif Pro Semi Bold" pitchFamily="34" charset="-120"/>
              </a:rPr>
              <a:t>Arduino</a:t>
            </a:r>
            <a:endParaRPr lang="en-US" sz="2400" b="1" dirty="0"/>
          </a:p>
        </p:txBody>
      </p:sp>
      <p:sp>
        <p:nvSpPr>
          <p:cNvPr id="9" name="Text 6"/>
          <p:cNvSpPr/>
          <p:nvPr/>
        </p:nvSpPr>
        <p:spPr>
          <a:xfrm>
            <a:off x="712408" y="4484514"/>
            <a:ext cx="7908369" cy="282416"/>
          </a:xfrm>
          <a:prstGeom prst="rect">
            <a:avLst/>
          </a:prstGeom>
          <a:noFill/>
          <a:ln/>
        </p:spPr>
        <p:txBody>
          <a:bodyPr wrap="none" lIns="0" tIns="0" rIns="0" bIns="0" rtlCol="0" anchor="t"/>
          <a:lstStyle/>
          <a:p>
            <a:pPr marL="0" indent="0" algn="ctr">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Ko'proq murakkab platforma, o'rta </a:t>
            </a:r>
            <a:r>
              <a:rPr lang="en-US" sz="2400" kern="0" spc="-28" dirty="0" err="1">
                <a:solidFill>
                  <a:srgbClr val="272525"/>
                </a:solidFill>
                <a:latin typeface="Source Sans Pro" pitchFamily="34" charset="0"/>
                <a:ea typeface="Source Sans Pro" pitchFamily="34" charset="-122"/>
                <a:cs typeface="Source Sans Pro" pitchFamily="34" charset="-120"/>
              </a:rPr>
              <a:t>va</a:t>
            </a:r>
            <a:r>
              <a:rPr lang="en-US" sz="2400" kern="0" spc="-28" dirty="0">
                <a:solidFill>
                  <a:srgbClr val="272525"/>
                </a:solidFill>
                <a:latin typeface="Source Sans Pro" pitchFamily="34" charset="0"/>
                <a:ea typeface="Source Sans Pro" pitchFamily="34" charset="-122"/>
                <a:cs typeface="Source Sans Pro" pitchFamily="34" charset="-120"/>
              </a:rPr>
              <a:t> </a:t>
            </a:r>
            <a:r>
              <a:rPr lang="en-US" sz="2400" kern="0" spc="-28" dirty="0" err="1" smtClean="0">
                <a:solidFill>
                  <a:srgbClr val="272525"/>
                </a:solidFill>
                <a:latin typeface="Source Sans Pro" pitchFamily="34" charset="0"/>
                <a:ea typeface="Source Sans Pro" pitchFamily="34" charset="-122"/>
                <a:cs typeface="Source Sans Pro" pitchFamily="34" charset="-120"/>
              </a:rPr>
              <a:t>yuqori</a:t>
            </a:r>
            <a:endParaRPr lang="ru-RU" sz="2400" kern="0" spc="-28" dirty="0" smtClean="0">
              <a:solidFill>
                <a:srgbClr val="272525"/>
              </a:solidFill>
              <a:latin typeface="Source Sans Pro" pitchFamily="34" charset="0"/>
              <a:ea typeface="Source Sans Pro" pitchFamily="34" charset="-122"/>
              <a:cs typeface="Source Sans Pro" pitchFamily="34" charset="-120"/>
            </a:endParaRPr>
          </a:p>
          <a:p>
            <a:pPr marL="0" indent="0" algn="ctr">
              <a:lnSpc>
                <a:spcPts val="2200"/>
              </a:lnSpc>
              <a:buNone/>
            </a:pPr>
            <a:r>
              <a:rPr lang="en-US" sz="2400" kern="0" spc="-28" dirty="0" smtClean="0">
                <a:solidFill>
                  <a:srgbClr val="272525"/>
                </a:solidFill>
                <a:latin typeface="Source Sans Pro" pitchFamily="34" charset="0"/>
                <a:ea typeface="Source Sans Pro" pitchFamily="34" charset="-122"/>
                <a:cs typeface="Source Sans Pro" pitchFamily="34" charset="-120"/>
              </a:rPr>
              <a:t> </a:t>
            </a:r>
            <a:r>
              <a:rPr lang="en-US" sz="2400" kern="0" spc="-28" dirty="0">
                <a:solidFill>
                  <a:srgbClr val="272525"/>
                </a:solidFill>
                <a:latin typeface="Source Sans Pro" pitchFamily="34" charset="0"/>
                <a:ea typeface="Source Sans Pro" pitchFamily="34" charset="-122"/>
                <a:cs typeface="Source Sans Pro" pitchFamily="34" charset="-120"/>
              </a:rPr>
              <a:t>sinf o'quvchilari uchun mos.</a:t>
            </a:r>
            <a:endParaRPr lang="en-US" sz="2400" dirty="0"/>
          </a:p>
        </p:txBody>
      </p:sp>
      <p:sp>
        <p:nvSpPr>
          <p:cNvPr id="10" name="Text 7"/>
          <p:cNvSpPr/>
          <p:nvPr/>
        </p:nvSpPr>
        <p:spPr>
          <a:xfrm>
            <a:off x="617814" y="5049391"/>
            <a:ext cx="7908369" cy="582454"/>
          </a:xfrm>
          <a:prstGeom prst="rect">
            <a:avLst/>
          </a:prstGeom>
          <a:noFill/>
          <a:ln/>
        </p:spPr>
        <p:txBody>
          <a:bodyPr wrap="none" lIns="0" tIns="0" rIns="0" bIns="0" rtlCol="0" anchor="t"/>
          <a:lstStyle/>
          <a:p>
            <a:pPr marL="0" indent="0" algn="ctr">
              <a:lnSpc>
                <a:spcPts val="4550"/>
              </a:lnSpc>
              <a:buNone/>
            </a:pPr>
            <a:r>
              <a:rPr lang="en-US" sz="4550" kern="0" spc="-9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4550" dirty="0"/>
          </a:p>
        </p:txBody>
      </p:sp>
      <p:sp>
        <p:nvSpPr>
          <p:cNvPr id="11" name="Text 8"/>
          <p:cNvSpPr/>
          <p:nvPr/>
        </p:nvSpPr>
        <p:spPr>
          <a:xfrm>
            <a:off x="3628249" y="5693557"/>
            <a:ext cx="2076688" cy="259556"/>
          </a:xfrm>
          <a:prstGeom prst="rect">
            <a:avLst/>
          </a:prstGeom>
          <a:noFill/>
          <a:ln/>
        </p:spPr>
        <p:txBody>
          <a:bodyPr wrap="none" lIns="0" tIns="0" rIns="0" bIns="0" rtlCol="0" anchor="t"/>
          <a:lstStyle/>
          <a:p>
            <a:pPr marL="0" indent="0" algn="ctr">
              <a:lnSpc>
                <a:spcPts val="2000"/>
              </a:lnSpc>
              <a:buNone/>
            </a:pPr>
            <a:r>
              <a:rPr lang="en-US" sz="2400" b="1" kern="0" spc="-33" dirty="0">
                <a:solidFill>
                  <a:srgbClr val="272525"/>
                </a:solidFill>
                <a:latin typeface="Source Serif Pro Semi Bold" pitchFamily="34" charset="0"/>
                <a:ea typeface="Source Serif Pro Semi Bold" pitchFamily="34" charset="-122"/>
                <a:cs typeface="Source Serif Pro Semi Bold" pitchFamily="34" charset="-120"/>
              </a:rPr>
              <a:t>Raspberry Pi</a:t>
            </a:r>
            <a:endParaRPr lang="en-US" sz="2400" b="1" dirty="0"/>
          </a:p>
        </p:txBody>
      </p:sp>
      <p:sp>
        <p:nvSpPr>
          <p:cNvPr id="12" name="Text 9"/>
          <p:cNvSpPr/>
          <p:nvPr/>
        </p:nvSpPr>
        <p:spPr>
          <a:xfrm>
            <a:off x="617815" y="6147385"/>
            <a:ext cx="7908369" cy="564833"/>
          </a:xfrm>
          <a:prstGeom prst="rect">
            <a:avLst/>
          </a:prstGeom>
          <a:noFill/>
          <a:ln/>
        </p:spPr>
        <p:txBody>
          <a:bodyPr wrap="square" lIns="0" tIns="0" rIns="0" bIns="0" rtlCol="0" anchor="t"/>
          <a:lstStyle/>
          <a:p>
            <a:pPr marL="0" indent="0" algn="ctr">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Ko'p qirrali platforma, robotlarni qurishdan tashqari, boshqa turdagi loyihalarni amalga oshirish uchun ham ishlatilishi mumkin.</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8232" y="437608"/>
            <a:ext cx="12395002" cy="516493"/>
          </a:xfrm>
          <a:prstGeom prst="rect">
            <a:avLst/>
          </a:prstGeom>
          <a:noFill/>
          <a:ln/>
        </p:spPr>
        <p:txBody>
          <a:bodyPr wrap="none" lIns="0" tIns="0" rIns="0" bIns="0" rtlCol="0" anchor="t"/>
          <a:lstStyle/>
          <a:p>
            <a:pPr marL="0" indent="0">
              <a:lnSpc>
                <a:spcPts val="4050"/>
              </a:lnSpc>
              <a:buNone/>
            </a:pPr>
            <a:r>
              <a:rPr lang="en-US" sz="3250" b="1" kern="0" spc="-65" dirty="0">
                <a:solidFill>
                  <a:srgbClr val="D73AD7"/>
                </a:solidFill>
                <a:latin typeface="Source Serif Pro Semi Bold" pitchFamily="34" charset="0"/>
                <a:ea typeface="Source Serif Pro Semi Bold" pitchFamily="34" charset="-122"/>
                <a:cs typeface="Source Serif Pro Semi Bold" pitchFamily="34" charset="-120"/>
              </a:rPr>
              <a:t>Robototexnika to'garagining tashkil etish va faoliyat yuritish tartiblari</a:t>
            </a:r>
            <a:endParaRPr lang="en-US" sz="3250" b="1" dirty="0"/>
          </a:p>
        </p:txBody>
      </p:sp>
      <p:pic>
        <p:nvPicPr>
          <p:cNvPr id="3" name="Image 0" descr="preencoded.png"/>
          <p:cNvPicPr>
            <a:picLocks noChangeAspect="1"/>
          </p:cNvPicPr>
          <p:nvPr/>
        </p:nvPicPr>
        <p:blipFill>
          <a:blip r:embed="rId3"/>
          <a:stretch>
            <a:fillRect/>
          </a:stretch>
        </p:blipFill>
        <p:spPr>
          <a:xfrm>
            <a:off x="668232" y="1288305"/>
            <a:ext cx="3781187" cy="2107763"/>
          </a:xfrm>
          <a:prstGeom prst="rect">
            <a:avLst/>
          </a:prstGeom>
        </p:spPr>
      </p:pic>
      <p:pic>
        <p:nvPicPr>
          <p:cNvPr id="4" name="Image 1" descr="preencoded.png"/>
          <p:cNvPicPr>
            <a:picLocks noChangeAspect="1"/>
          </p:cNvPicPr>
          <p:nvPr/>
        </p:nvPicPr>
        <p:blipFill>
          <a:blip r:embed="rId4"/>
          <a:stretch>
            <a:fillRect/>
          </a:stretch>
        </p:blipFill>
        <p:spPr>
          <a:xfrm>
            <a:off x="4589913" y="1279748"/>
            <a:ext cx="3301722" cy="2107763"/>
          </a:xfrm>
          <a:prstGeom prst="rect">
            <a:avLst/>
          </a:prstGeom>
        </p:spPr>
      </p:pic>
      <p:pic>
        <p:nvPicPr>
          <p:cNvPr id="5" name="Image 2" descr="preencoded.png"/>
          <p:cNvPicPr>
            <a:picLocks noChangeAspect="1"/>
          </p:cNvPicPr>
          <p:nvPr/>
        </p:nvPicPr>
        <p:blipFill>
          <a:blip r:embed="rId5"/>
          <a:stretch>
            <a:fillRect/>
          </a:stretch>
        </p:blipFill>
        <p:spPr>
          <a:xfrm>
            <a:off x="8009182" y="1256366"/>
            <a:ext cx="2727365" cy="2107763"/>
          </a:xfrm>
          <a:prstGeom prst="rect">
            <a:avLst/>
          </a:prstGeom>
        </p:spPr>
      </p:pic>
      <p:pic>
        <p:nvPicPr>
          <p:cNvPr id="6" name="Image 3" descr="preencoded.png"/>
          <p:cNvPicPr>
            <a:picLocks noChangeAspect="1"/>
          </p:cNvPicPr>
          <p:nvPr/>
        </p:nvPicPr>
        <p:blipFill>
          <a:blip r:embed="rId6"/>
          <a:stretch>
            <a:fillRect/>
          </a:stretch>
        </p:blipFill>
        <p:spPr>
          <a:xfrm>
            <a:off x="10854095" y="1256367"/>
            <a:ext cx="3154085" cy="2107763"/>
          </a:xfrm>
          <a:prstGeom prst="rect">
            <a:avLst/>
          </a:prstGeom>
        </p:spPr>
      </p:pic>
      <p:sp>
        <p:nvSpPr>
          <p:cNvPr id="7" name="Text 1"/>
          <p:cNvSpPr/>
          <p:nvPr/>
        </p:nvSpPr>
        <p:spPr>
          <a:xfrm>
            <a:off x="622340" y="3903607"/>
            <a:ext cx="13400961" cy="561975"/>
          </a:xfrm>
          <a:prstGeom prst="rect">
            <a:avLst/>
          </a:prstGeom>
          <a:noFill/>
          <a:ln/>
        </p:spPr>
        <p:txBody>
          <a:bodyPr wrap="square" lIns="0" tIns="0" rIns="0" bIns="0" rtlCol="0" anchor="t"/>
          <a:lstStyle/>
          <a:p>
            <a:pPr marL="0" indent="0">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Robototexnika to'garagini tashkil qilish uchun avvalo o'quvchilarning qiziqishlarini aniqlash va ularning yosh xususiyatlarini hisobga olish kerak. To'garakning faoliyati o'quv dasturiga mos ravishda tuzilishi lozim, bu yerda nazariy bilimlar amaliy mashg'ulotlar bilan birgalikda o'rganiladi.</a:t>
            </a:r>
            <a:endParaRPr lang="en-US" sz="2400" dirty="0"/>
          </a:p>
        </p:txBody>
      </p:sp>
      <p:sp>
        <p:nvSpPr>
          <p:cNvPr id="8" name="Text 2"/>
          <p:cNvSpPr/>
          <p:nvPr/>
        </p:nvSpPr>
        <p:spPr>
          <a:xfrm>
            <a:off x="614720" y="5148815"/>
            <a:ext cx="13400961" cy="561975"/>
          </a:xfrm>
          <a:prstGeom prst="rect">
            <a:avLst/>
          </a:prstGeom>
          <a:noFill/>
          <a:ln/>
        </p:spPr>
        <p:txBody>
          <a:bodyPr wrap="square" lIns="0" tIns="0" rIns="0" bIns="0" rtlCol="0" anchor="t"/>
          <a:lstStyle/>
          <a:p>
            <a:pPr marL="0" indent="0">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To'garak faoliyatining muhim jihatlaridan biri bu robotlarni yaratish va dasturlashga oid loyihalarni amalga oshirishdir. O'quvchilarning ijodiy qobiliyatlarini rivojlantirish uchun ularga mustaqil loyihalar yaratish imkoniyati berilishi zarur. To'garak rahbarlari o'quvchilarga yordam berib, ularni qo'llab-quvvatlashlari kerak.</a:t>
            </a:r>
            <a:endParaRPr lang="en-US" sz="2400" dirty="0"/>
          </a:p>
        </p:txBody>
      </p:sp>
      <p:sp>
        <p:nvSpPr>
          <p:cNvPr id="9" name="Text 3"/>
          <p:cNvSpPr/>
          <p:nvPr/>
        </p:nvSpPr>
        <p:spPr>
          <a:xfrm>
            <a:off x="607219" y="6531255"/>
            <a:ext cx="13400961" cy="561975"/>
          </a:xfrm>
          <a:prstGeom prst="rect">
            <a:avLst/>
          </a:prstGeom>
          <a:noFill/>
          <a:ln/>
        </p:spPr>
        <p:txBody>
          <a:bodyPr wrap="square" lIns="0" tIns="0" rIns="0" bIns="0" rtlCol="0" anchor="t"/>
          <a:lstStyle/>
          <a:p>
            <a:pPr marL="0" indent="0">
              <a:lnSpc>
                <a:spcPts val="2200"/>
              </a:lnSpc>
              <a:buNone/>
            </a:pPr>
            <a:r>
              <a:rPr lang="en-US" sz="2400" kern="0" spc="-28" dirty="0">
                <a:solidFill>
                  <a:srgbClr val="272525"/>
                </a:solidFill>
                <a:latin typeface="Source Sans Pro" pitchFamily="34" charset="0"/>
                <a:ea typeface="Source Sans Pro" pitchFamily="34" charset="-122"/>
                <a:cs typeface="Source Sans Pro" pitchFamily="34" charset="-120"/>
              </a:rPr>
              <a:t>Bundan tashqari, to'garak doirasida turli musobaqalar va tadbirlar tashkil qilish, o'quvchilarning bilim va ko'nikmalarini oshirish va ularning o'zaro hamkorlik qilish qobiliyatlarini rivojlantirishga yordam beradi. To'garakning faoliyati muntazam ravishda baholanib, yaxshilanib borilishi kerak.</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849</Words>
  <Application>Microsoft Office PowerPoint</Application>
  <PresentationFormat>Произвольный</PresentationFormat>
  <Paragraphs>87</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Source Sans Pro</vt:lpstr>
      <vt:lpstr>Source Sans Pro Bold</vt:lpstr>
      <vt:lpstr>Source Serif Pro Semi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Учетная запись Майкрософт</cp:lastModifiedBy>
  <cp:revision>3</cp:revision>
  <dcterms:created xsi:type="dcterms:W3CDTF">2024-12-03T05:11:33Z</dcterms:created>
  <dcterms:modified xsi:type="dcterms:W3CDTF">2025-06-03T10:32:57Z</dcterms:modified>
</cp:coreProperties>
</file>