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Inter" panose="020B0604020202020204" charset="0"/>
      <p:regular r:id="rId17"/>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2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89" y="142509"/>
            <a:ext cx="7556421" cy="297703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Canva va StoryJumper: Ijodiy Dars Materiallari Va Taqdimotlar Uchun Kuchli Vositalar</a:t>
            </a:r>
            <a:endParaRPr lang="en-US" sz="4650" dirty="0"/>
          </a:p>
        </p:txBody>
      </p:sp>
      <p:sp>
        <p:nvSpPr>
          <p:cNvPr id="4" name="Text 1"/>
          <p:cNvSpPr/>
          <p:nvPr/>
        </p:nvSpPr>
        <p:spPr>
          <a:xfrm>
            <a:off x="793788" y="3119548"/>
            <a:ext cx="7556421" cy="2903220"/>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Ushbu prezentatsiyada "Canva" va "StoryJumper" platformalari imkoniyatlarini o'rganamiz. Canva interaktiv infografikalar, taqdimot slaydlari va plakatlar yaratishga, StoryJumper esa interaktiv hikoyalar, komikslar va elektron kitoblar yaratishga imkon beradi. Biz turli xil o'quv materiallari va taqdimotlarni qanday samarali yaratishni, shuningdek, ushbu vositalarning afzalliklarini batafsil ko'rib chiqamiz. Ijodiy dars materiallari va taqdimotlarni qanday samarali yaratishni bilib olamiz. Prezentatsiya davomida amaliy misollar va maslahatlar beriladi.</a:t>
            </a:r>
            <a:endParaRPr lang="en-US" sz="2400" dirty="0"/>
          </a:p>
        </p:txBody>
      </p:sp>
      <p:sp>
        <p:nvSpPr>
          <p:cNvPr id="5" name="Shape 2"/>
          <p:cNvSpPr/>
          <p:nvPr/>
        </p:nvSpPr>
        <p:spPr>
          <a:xfrm>
            <a:off x="793790" y="7171015"/>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793788" y="7693699"/>
            <a:ext cx="347663" cy="347663"/>
          </a:xfrm>
          <a:prstGeom prst="rect">
            <a:avLst/>
          </a:prstGeom>
        </p:spPr>
      </p:pic>
      <p:sp>
        <p:nvSpPr>
          <p:cNvPr id="7" name="Text 3"/>
          <p:cNvSpPr/>
          <p:nvPr/>
        </p:nvSpPr>
        <p:spPr>
          <a:xfrm>
            <a:off x="1253166" y="7669114"/>
            <a:ext cx="2969776" cy="396835"/>
          </a:xfrm>
          <a:prstGeom prst="rect">
            <a:avLst/>
          </a:prstGeom>
          <a:noFill/>
          <a:ln/>
        </p:spPr>
        <p:txBody>
          <a:bodyPr wrap="none" lIns="0" tIns="0" rIns="0" bIns="0" rtlCol="0" anchor="t"/>
          <a:lstStyle/>
          <a:p>
            <a:pPr marL="0" indent="0" algn="l">
              <a:lnSpc>
                <a:spcPts val="3100"/>
              </a:lnSpc>
              <a:buNone/>
            </a:pPr>
            <a:r>
              <a:rPr lang="en-US" sz="2200" b="1" dirty="0" smtClean="0">
                <a:solidFill>
                  <a:srgbClr val="272525"/>
                </a:solidFill>
                <a:latin typeface="Inter Bold" pitchFamily="34" charset="0"/>
                <a:ea typeface="Inter Bold" pitchFamily="34" charset="-122"/>
                <a:cs typeface="Inter Bold" pitchFamily="34" charset="-120"/>
              </a:rPr>
              <a:t> </a:t>
            </a:r>
            <a:r>
              <a:rPr lang="en-US" sz="2200" b="1" dirty="0">
                <a:solidFill>
                  <a:srgbClr val="272525"/>
                </a:solidFill>
                <a:latin typeface="Inter Bold" pitchFamily="34" charset="0"/>
                <a:ea typeface="Inter Bold" pitchFamily="34" charset="-122"/>
                <a:cs typeface="Inter Bold" pitchFamily="34" charset="-120"/>
              </a:rPr>
              <a:t>Feruza Xoshimova</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500068"/>
            <a:ext cx="13042821" cy="223277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Xulosa: "Canva" Va "StoryJumper" – Samarali Ijodiy Dars Materiallari Va Taqdimotlar Tayyorlash Vositalari</a:t>
            </a:r>
            <a:endParaRPr lang="en-US" sz="4650" dirty="0"/>
          </a:p>
        </p:txBody>
      </p:sp>
      <p:pic>
        <p:nvPicPr>
          <p:cNvPr id="3" name="Image 0" descr="preencoded.png"/>
          <p:cNvPicPr>
            <a:picLocks noChangeAspect="1"/>
          </p:cNvPicPr>
          <p:nvPr/>
        </p:nvPicPr>
        <p:blipFill>
          <a:blip r:embed="rId3"/>
          <a:stretch>
            <a:fillRect/>
          </a:stretch>
        </p:blipFill>
        <p:spPr>
          <a:xfrm>
            <a:off x="5775603" y="4332446"/>
            <a:ext cx="1448872" cy="907256"/>
          </a:xfrm>
          <a:prstGeom prst="rect">
            <a:avLst/>
          </a:prstGeom>
        </p:spPr>
      </p:pic>
      <p:pic>
        <p:nvPicPr>
          <p:cNvPr id="4" name="Image 1" descr="preencoded.png"/>
          <p:cNvPicPr>
            <a:picLocks noChangeAspect="1"/>
          </p:cNvPicPr>
          <p:nvPr/>
        </p:nvPicPr>
        <p:blipFill>
          <a:blip r:embed="rId4"/>
          <a:stretch>
            <a:fillRect/>
          </a:stretch>
        </p:blipFill>
        <p:spPr>
          <a:xfrm>
            <a:off x="7405926" y="4332446"/>
            <a:ext cx="1448872" cy="907256"/>
          </a:xfrm>
          <a:prstGeom prst="rect">
            <a:avLst/>
          </a:prstGeom>
        </p:spPr>
      </p:pic>
      <p:sp>
        <p:nvSpPr>
          <p:cNvPr id="5" name="Text 1"/>
          <p:cNvSpPr/>
          <p:nvPr/>
        </p:nvSpPr>
        <p:spPr>
          <a:xfrm>
            <a:off x="793790" y="5640824"/>
            <a:ext cx="13042821" cy="1088708"/>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"Canva" va "StoryJumper" – ijodiy dars materiallari va taqdimotlar yaratishda sizga ko'maklashadigan kuchli vositalar. Bu platformalar interaktivlik, dizayn va o'yinlashtirishni birlashtirib, o'quvchilarni jalb qiladigan va ta'limni samarali qiladigan resurslarni taqdim etadi.</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12" name="Прямоугольник 11"/>
          <p:cNvSpPr/>
          <p:nvPr/>
        </p:nvSpPr>
        <p:spPr>
          <a:xfrm>
            <a:off x="9726944" y="1624418"/>
            <a:ext cx="4493553" cy="6426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5228518" y="1722120"/>
            <a:ext cx="4262323" cy="63288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9" name="Прямоугольник 8"/>
          <p:cNvSpPr/>
          <p:nvPr/>
        </p:nvSpPr>
        <p:spPr>
          <a:xfrm>
            <a:off x="430925" y="1722120"/>
            <a:ext cx="4561490" cy="63288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 name="Text 0"/>
          <p:cNvSpPr/>
          <p:nvPr/>
        </p:nvSpPr>
        <p:spPr>
          <a:xfrm>
            <a:off x="739378" y="245031"/>
            <a:ext cx="7557016" cy="693182"/>
          </a:xfrm>
          <a:prstGeom prst="rect">
            <a:avLst/>
          </a:prstGeom>
          <a:noFill/>
          <a:ln/>
        </p:spPr>
        <p:txBody>
          <a:bodyPr wrap="none" lIns="0" tIns="0" rIns="0" bIns="0" rtlCol="0" anchor="t"/>
          <a:lstStyle/>
          <a:p>
            <a:pPr marL="0" indent="0">
              <a:lnSpc>
                <a:spcPts val="5450"/>
              </a:lnSpc>
              <a:buNone/>
            </a:pPr>
            <a:r>
              <a:rPr lang="en-US" sz="4350" b="1" dirty="0">
                <a:solidFill>
                  <a:srgbClr val="000000"/>
                </a:solidFill>
                <a:latin typeface="Petrona Bold" pitchFamily="34" charset="0"/>
                <a:ea typeface="Petrona Bold" pitchFamily="34" charset="-122"/>
                <a:cs typeface="Petrona Bold" pitchFamily="34" charset="-120"/>
              </a:rPr>
              <a:t>"Canva" Dasturi Imkoniyatlari</a:t>
            </a:r>
            <a:endParaRPr lang="en-US" sz="4350" dirty="0"/>
          </a:p>
        </p:txBody>
      </p:sp>
      <p:sp>
        <p:nvSpPr>
          <p:cNvPr id="3" name="Text 1"/>
          <p:cNvSpPr/>
          <p:nvPr/>
        </p:nvSpPr>
        <p:spPr>
          <a:xfrm>
            <a:off x="739378" y="1028938"/>
            <a:ext cx="4039791" cy="693182"/>
          </a:xfrm>
          <a:prstGeom prst="rect">
            <a:avLst/>
          </a:prstGeom>
          <a:noFill/>
          <a:ln/>
        </p:spPr>
        <p:txBody>
          <a:bodyPr wrap="square" lIns="0" tIns="0" rIns="0" bIns="0" rtlCol="0" anchor="t"/>
          <a:lstStyle/>
          <a:p>
            <a:pPr marL="0" indent="0">
              <a:lnSpc>
                <a:spcPts val="2700"/>
              </a:lnSpc>
              <a:buNone/>
            </a:pPr>
            <a:r>
              <a:rPr lang="en-US" sz="2800" b="1" dirty="0">
                <a:solidFill>
                  <a:srgbClr val="000000"/>
                </a:solidFill>
                <a:latin typeface="Petrona Bold" pitchFamily="34" charset="0"/>
                <a:ea typeface="Petrona Bold" pitchFamily="34" charset="-122"/>
                <a:cs typeface="Petrona Bold" pitchFamily="34" charset="-120"/>
              </a:rPr>
              <a:t>Shablonlar va Dizayn Elementlari</a:t>
            </a:r>
            <a:endParaRPr lang="en-US" sz="2800" dirty="0"/>
          </a:p>
        </p:txBody>
      </p:sp>
      <p:sp>
        <p:nvSpPr>
          <p:cNvPr id="4" name="Text 2"/>
          <p:cNvSpPr/>
          <p:nvPr/>
        </p:nvSpPr>
        <p:spPr>
          <a:xfrm>
            <a:off x="430925" y="1812845"/>
            <a:ext cx="4561490" cy="4730591"/>
          </a:xfrm>
          <a:prstGeom prst="rect">
            <a:avLst/>
          </a:prstGeom>
          <a:noFill/>
          <a:ln/>
        </p:spPr>
        <p:txBody>
          <a:bodyPr wrap="square" lIns="0" tIns="0" rIns="0" bIns="0" rtlCol="0" anchor="t"/>
          <a:lstStyle/>
          <a:p>
            <a:pPr marL="0" indent="0">
              <a:lnSpc>
                <a:spcPts val="2650"/>
              </a:lnSpc>
              <a:buNone/>
            </a:pPr>
            <a:r>
              <a:rPr lang="en-US" sz="2400" dirty="0">
                <a:solidFill>
                  <a:srgbClr val="272525"/>
                </a:solidFill>
                <a:latin typeface="Inter" pitchFamily="34" charset="0"/>
                <a:ea typeface="Inter" pitchFamily="34" charset="-122"/>
                <a:cs typeface="Inter" pitchFamily="34" charset="-120"/>
              </a:rPr>
              <a:t>Canva ko'plab tayyor shablonlarni taklif etadi, ular turli maqsadlar uchun - taqdimotlardan bosma materiallarga qadar mos keladi. Bundan tashqari, sizga yuqori sifatli fotosuratlar, vektorli grafikalar, turli xil fonlar, ranglar va shriftlar kutubxonasi taqdim etiladi. Masalan, o'quv materiallari uchun tayyor dars rejasi shablonlaridan, biznes uchun - taqdimot va biznes-kartalar shablonlaridan foydalanishingiz mumkin. O'z shaxsiy stilingizni yaratish uchun Canva sizga cheksiz imkoniyatlar beradi.</a:t>
            </a:r>
            <a:endParaRPr lang="en-US" sz="2400" dirty="0"/>
          </a:p>
        </p:txBody>
      </p:sp>
      <p:sp>
        <p:nvSpPr>
          <p:cNvPr id="5" name="Text 3"/>
          <p:cNvSpPr/>
          <p:nvPr/>
        </p:nvSpPr>
        <p:spPr>
          <a:xfrm>
            <a:off x="5302091" y="1044515"/>
            <a:ext cx="3211949" cy="346591"/>
          </a:xfrm>
          <a:prstGeom prst="rect">
            <a:avLst/>
          </a:prstGeom>
          <a:noFill/>
          <a:ln/>
        </p:spPr>
        <p:txBody>
          <a:bodyPr wrap="none" lIns="0" tIns="0" rIns="0" bIns="0" rtlCol="0" anchor="t"/>
          <a:lstStyle/>
          <a:p>
            <a:pPr marL="0" indent="0">
              <a:lnSpc>
                <a:spcPts val="2700"/>
              </a:lnSpc>
              <a:buNone/>
            </a:pPr>
            <a:r>
              <a:rPr lang="en-US" sz="2800" b="1" dirty="0">
                <a:solidFill>
                  <a:srgbClr val="000000"/>
                </a:solidFill>
                <a:latin typeface="Petrona Bold" pitchFamily="34" charset="0"/>
                <a:ea typeface="Petrona Bold" pitchFamily="34" charset="-122"/>
                <a:cs typeface="Petrona Bold" pitchFamily="34" charset="-120"/>
              </a:rPr>
              <a:t>Hamkorlik Qilish Imkoni</a:t>
            </a:r>
            <a:endParaRPr lang="en-US" sz="2800" dirty="0"/>
          </a:p>
        </p:txBody>
      </p:sp>
      <p:sp>
        <p:nvSpPr>
          <p:cNvPr id="6" name="Text 4"/>
          <p:cNvSpPr/>
          <p:nvPr/>
        </p:nvSpPr>
        <p:spPr>
          <a:xfrm>
            <a:off x="5228518" y="1722120"/>
            <a:ext cx="4262323" cy="3041094"/>
          </a:xfrm>
          <a:prstGeom prst="rect">
            <a:avLst/>
          </a:prstGeom>
          <a:noFill/>
          <a:ln/>
        </p:spPr>
        <p:txBody>
          <a:bodyPr wrap="square" lIns="0" tIns="0" rIns="0" bIns="0" rtlCol="0" anchor="t"/>
          <a:lstStyle/>
          <a:p>
            <a:pPr marL="0" indent="0">
              <a:lnSpc>
                <a:spcPts val="2650"/>
              </a:lnSpc>
              <a:buNone/>
            </a:pPr>
            <a:r>
              <a:rPr lang="en-US" dirty="0">
                <a:solidFill>
                  <a:srgbClr val="272525"/>
                </a:solidFill>
                <a:latin typeface="Inter" pitchFamily="34" charset="0"/>
                <a:ea typeface="Inter" pitchFamily="34" charset="-122"/>
                <a:cs typeface="Inter" pitchFamily="34" charset="-120"/>
              </a:rPr>
              <a:t>"</a:t>
            </a:r>
            <a:r>
              <a:rPr lang="en-US" sz="2400" dirty="0">
                <a:solidFill>
                  <a:srgbClr val="272525"/>
                </a:solidFill>
                <a:latin typeface="Inter" pitchFamily="34" charset="0"/>
                <a:ea typeface="Inter" pitchFamily="34" charset="-122"/>
                <a:cs typeface="Inter" pitchFamily="34" charset="-120"/>
              </a:rPr>
              <a:t>Canva" jamoa bilan ishlashni ancha osonlashtiradi. Loyihalar ustida birgalikda ishlash, dizaynni tahrirlash va sharhlash imkoniyati mavjud. Real vaqt rejimida hamkorlik qilish orqali jamoangiz bilan muvofiqlashtirib, tezda va samarali ishlashingiz mumkin. Bundan tashqari, loyihalarni osonlik bilan boshqarish va ulashingiz mumkin.</a:t>
            </a:r>
            <a:endParaRPr lang="en-US" sz="2400" dirty="0"/>
          </a:p>
        </p:txBody>
      </p:sp>
      <p:sp>
        <p:nvSpPr>
          <p:cNvPr id="7" name="Text 5"/>
          <p:cNvSpPr/>
          <p:nvPr/>
        </p:nvSpPr>
        <p:spPr>
          <a:xfrm>
            <a:off x="9879724" y="1049582"/>
            <a:ext cx="2757688" cy="346591"/>
          </a:xfrm>
          <a:prstGeom prst="rect">
            <a:avLst/>
          </a:prstGeom>
          <a:noFill/>
          <a:ln/>
        </p:spPr>
        <p:txBody>
          <a:bodyPr wrap="none" lIns="0" tIns="0" rIns="0" bIns="0" rtlCol="0" anchor="t"/>
          <a:lstStyle/>
          <a:p>
            <a:pPr marL="0" indent="0">
              <a:lnSpc>
                <a:spcPts val="2700"/>
              </a:lnSpc>
              <a:buNone/>
            </a:pPr>
            <a:r>
              <a:rPr lang="en-US" sz="2800" b="1" dirty="0">
                <a:solidFill>
                  <a:srgbClr val="000000"/>
                </a:solidFill>
                <a:latin typeface="Petrona Bold" pitchFamily="34" charset="0"/>
                <a:ea typeface="Petrona Bold" pitchFamily="34" charset="-122"/>
                <a:cs typeface="Petrona Bold" pitchFamily="34" charset="-120"/>
              </a:rPr>
              <a:t>Turli Xil Formatlar</a:t>
            </a:r>
            <a:endParaRPr lang="en-US" sz="2800" dirty="0"/>
          </a:p>
        </p:txBody>
      </p:sp>
      <p:sp>
        <p:nvSpPr>
          <p:cNvPr id="8" name="Text 6"/>
          <p:cNvSpPr/>
          <p:nvPr/>
        </p:nvSpPr>
        <p:spPr>
          <a:xfrm>
            <a:off x="9726944" y="1624418"/>
            <a:ext cx="4493553" cy="4392692"/>
          </a:xfrm>
          <a:prstGeom prst="rect">
            <a:avLst/>
          </a:prstGeom>
          <a:noFill/>
          <a:ln/>
        </p:spPr>
        <p:txBody>
          <a:bodyPr wrap="square" lIns="0" tIns="0" rIns="0" bIns="0" rtlCol="0" anchor="t"/>
          <a:lstStyle/>
          <a:p>
            <a:pPr marL="0" indent="0">
              <a:lnSpc>
                <a:spcPts val="2650"/>
              </a:lnSpc>
              <a:buNone/>
            </a:pPr>
            <a:r>
              <a:rPr lang="en-US" sz="2400" dirty="0">
                <a:solidFill>
                  <a:srgbClr val="272525"/>
                </a:solidFill>
                <a:latin typeface="Inter" pitchFamily="34" charset="0"/>
                <a:ea typeface="Inter" pitchFamily="34" charset="-122"/>
                <a:cs typeface="Inter" pitchFamily="34" charset="-120"/>
              </a:rPr>
              <a:t>Canva yordamida siz deyarli har qanday dizaynni yaratishingiz mumkin. Taqdimotlar, plakatlar, ijtimoiy media postlari (Facebook, Instagram, Twitter va boshqalar), veb-sayt dizaynlari (banerlar, grafikalar), biznes kartalari, homiylik materiallari, elektron kitoblarning muqovalari va ichki dizayn elementlari - bularning barchasi va yana ko'p narsalar Canva yordamida yaratilishi mumkin. Formatlarning keng tanlovi turli xil ehtiyojlarni qondirish imkonini beradi.</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37529"/>
          </a:xfrm>
          <a:prstGeom prst="rect">
            <a:avLst/>
          </a:prstGeom>
        </p:spPr>
      </p:pic>
      <p:sp>
        <p:nvSpPr>
          <p:cNvPr id="3" name="Text 0"/>
          <p:cNvSpPr/>
          <p:nvPr/>
        </p:nvSpPr>
        <p:spPr>
          <a:xfrm>
            <a:off x="598527" y="2213252"/>
            <a:ext cx="7488912" cy="561023"/>
          </a:xfrm>
          <a:prstGeom prst="rect">
            <a:avLst/>
          </a:prstGeom>
          <a:noFill/>
          <a:ln/>
        </p:spPr>
        <p:txBody>
          <a:bodyPr wrap="none" lIns="0" tIns="0" rIns="0" bIns="0" rtlCol="0" anchor="t"/>
          <a:lstStyle/>
          <a:p>
            <a:pPr marL="0" indent="0">
              <a:lnSpc>
                <a:spcPts val="4400"/>
              </a:lnSpc>
              <a:buNone/>
            </a:pPr>
            <a:r>
              <a:rPr lang="en-US" sz="3500" b="1" dirty="0">
                <a:solidFill>
                  <a:srgbClr val="000000"/>
                </a:solidFill>
                <a:latin typeface="Petrona Bold" pitchFamily="34" charset="0"/>
                <a:ea typeface="Petrona Bold" pitchFamily="34" charset="-122"/>
                <a:cs typeface="Petrona Bold" pitchFamily="34" charset="-120"/>
              </a:rPr>
              <a:t>"StoryJumper" Dasturi Imkoniyatlari</a:t>
            </a:r>
            <a:endParaRPr lang="en-US" sz="3500" dirty="0"/>
          </a:p>
        </p:txBody>
      </p:sp>
      <p:sp>
        <p:nvSpPr>
          <p:cNvPr id="4" name="Shape 1"/>
          <p:cNvSpPr/>
          <p:nvPr/>
        </p:nvSpPr>
        <p:spPr>
          <a:xfrm>
            <a:off x="482322" y="2880505"/>
            <a:ext cx="384691" cy="384691"/>
          </a:xfrm>
          <a:prstGeom prst="roundRect">
            <a:avLst>
              <a:gd name="adj" fmla="val 18671"/>
            </a:avLst>
          </a:prstGeom>
          <a:solidFill>
            <a:srgbClr val="CCEEFF"/>
          </a:solidFill>
          <a:ln w="7620">
            <a:solidFill>
              <a:srgbClr val="B2D4E5"/>
            </a:solidFill>
            <a:prstDash val="solid"/>
          </a:ln>
        </p:spPr>
      </p:sp>
      <p:sp>
        <p:nvSpPr>
          <p:cNvPr id="5" name="Text 2"/>
          <p:cNvSpPr/>
          <p:nvPr/>
        </p:nvSpPr>
        <p:spPr>
          <a:xfrm>
            <a:off x="617934" y="2995766"/>
            <a:ext cx="115253" cy="269319"/>
          </a:xfrm>
          <a:prstGeom prst="rect">
            <a:avLst/>
          </a:prstGeom>
          <a:noFill/>
          <a:ln/>
        </p:spPr>
        <p:txBody>
          <a:bodyPr wrap="none" lIns="0" tIns="0" rIns="0" bIns="0" rtlCol="0" anchor="t"/>
          <a:lstStyle/>
          <a:p>
            <a:pPr marL="0" indent="0" algn="ctr">
              <a:lnSpc>
                <a:spcPts val="2100"/>
              </a:lnSpc>
              <a:buNone/>
            </a:pPr>
            <a:r>
              <a:rPr lang="en-US" sz="2100" b="1" dirty="0">
                <a:solidFill>
                  <a:srgbClr val="272525"/>
                </a:solidFill>
                <a:latin typeface="Petrona Bold" pitchFamily="34" charset="0"/>
                <a:ea typeface="Petrona Bold" pitchFamily="34" charset="-122"/>
                <a:cs typeface="Petrona Bold" pitchFamily="34" charset="-120"/>
              </a:rPr>
              <a:t>1</a:t>
            </a:r>
            <a:endParaRPr lang="en-US" sz="2100" dirty="0"/>
          </a:p>
        </p:txBody>
      </p:sp>
      <p:sp>
        <p:nvSpPr>
          <p:cNvPr id="6" name="Text 3"/>
          <p:cNvSpPr/>
          <p:nvPr/>
        </p:nvSpPr>
        <p:spPr>
          <a:xfrm>
            <a:off x="1154192" y="2948839"/>
            <a:ext cx="3002994" cy="280511"/>
          </a:xfrm>
          <a:prstGeom prst="rect">
            <a:avLst/>
          </a:prstGeom>
          <a:noFill/>
          <a:ln/>
        </p:spPr>
        <p:txBody>
          <a:bodyPr wrap="none" lIns="0" tIns="0" rIns="0" bIns="0" rtlCol="0" anchor="t"/>
          <a:lstStyle/>
          <a:p>
            <a:pPr marL="0" indent="0">
              <a:lnSpc>
                <a:spcPts val="2200"/>
              </a:lnSpc>
              <a:buNone/>
            </a:pPr>
            <a:r>
              <a:rPr lang="en-US" sz="2000" b="1" dirty="0">
                <a:solidFill>
                  <a:srgbClr val="272525"/>
                </a:solidFill>
                <a:latin typeface="Petrona Bold" pitchFamily="34" charset="0"/>
                <a:ea typeface="Petrona Bold" pitchFamily="34" charset="-122"/>
                <a:cs typeface="Petrona Bold" pitchFamily="34" charset="-120"/>
              </a:rPr>
              <a:t>Interaktiv Hikoyalar Yarating</a:t>
            </a:r>
            <a:endParaRPr lang="en-US" sz="2000" dirty="0"/>
          </a:p>
        </p:txBody>
      </p:sp>
      <p:sp>
        <p:nvSpPr>
          <p:cNvPr id="7" name="Text 4"/>
          <p:cNvSpPr/>
          <p:nvPr/>
        </p:nvSpPr>
        <p:spPr>
          <a:xfrm>
            <a:off x="482322" y="3378577"/>
            <a:ext cx="6075521" cy="1640919"/>
          </a:xfrm>
          <a:prstGeom prst="rect">
            <a:avLst/>
          </a:prstGeom>
          <a:noFill/>
          <a:ln/>
        </p:spPr>
        <p:txBody>
          <a:bodyPr wrap="square" lIns="0" tIns="0" rIns="0" bIns="0" rtlCol="0" anchor="t"/>
          <a:lstStyle/>
          <a:p>
            <a:pPr marL="0" indent="0">
              <a:lnSpc>
                <a:spcPts val="2150"/>
              </a:lnSpc>
              <a:buNone/>
            </a:pPr>
            <a:r>
              <a:rPr lang="en-US" dirty="0">
                <a:solidFill>
                  <a:srgbClr val="272525"/>
                </a:solidFill>
                <a:latin typeface="Inter" pitchFamily="34" charset="0"/>
                <a:ea typeface="Inter" pitchFamily="34" charset="-122"/>
                <a:cs typeface="Inter" pitchFamily="34" charset="-120"/>
              </a:rPr>
              <a:t>StoryJumper o'quvchilarni o'ziga jalb qiladigan interaktiv hikoyalar yaratish uchun turli xil vositalar va shablonlarni taklif etadi. Siz matn, rasmlar, audio va video elementlarini qo'shishingiz, shuningdek, o'quvchilarning faol ishtirokini ta'minlaydigan savollar va topshiriqlarni joylashtirishingiz mumkin. Hikoyaning o'qish jarayoni o'quvchilarning tanlovlari va qarorlariga qarab o'zgarib borishi mumkin.</a:t>
            </a:r>
            <a:endParaRPr lang="en-US" dirty="0"/>
          </a:p>
        </p:txBody>
      </p:sp>
      <p:sp>
        <p:nvSpPr>
          <p:cNvPr id="8" name="Shape 5"/>
          <p:cNvSpPr/>
          <p:nvPr/>
        </p:nvSpPr>
        <p:spPr>
          <a:xfrm>
            <a:off x="7400627" y="2924390"/>
            <a:ext cx="384691" cy="384691"/>
          </a:xfrm>
          <a:prstGeom prst="roundRect">
            <a:avLst>
              <a:gd name="adj" fmla="val 18671"/>
            </a:avLst>
          </a:prstGeom>
          <a:solidFill>
            <a:srgbClr val="CCEEFF"/>
          </a:solidFill>
          <a:ln w="7620">
            <a:solidFill>
              <a:srgbClr val="B2D4E5"/>
            </a:solidFill>
            <a:prstDash val="solid"/>
          </a:ln>
        </p:spPr>
      </p:sp>
      <p:sp>
        <p:nvSpPr>
          <p:cNvPr id="9" name="Text 6"/>
          <p:cNvSpPr/>
          <p:nvPr/>
        </p:nvSpPr>
        <p:spPr>
          <a:xfrm>
            <a:off x="7512963" y="3012291"/>
            <a:ext cx="152638" cy="269319"/>
          </a:xfrm>
          <a:prstGeom prst="rect">
            <a:avLst/>
          </a:prstGeom>
          <a:noFill/>
          <a:ln/>
        </p:spPr>
        <p:txBody>
          <a:bodyPr wrap="none" lIns="0" tIns="0" rIns="0" bIns="0" rtlCol="0" anchor="t"/>
          <a:lstStyle/>
          <a:p>
            <a:pPr marL="0" indent="0" algn="ctr">
              <a:lnSpc>
                <a:spcPts val="2100"/>
              </a:lnSpc>
              <a:buNone/>
            </a:pPr>
            <a:r>
              <a:rPr lang="en-US" sz="2100" b="1" dirty="0">
                <a:solidFill>
                  <a:srgbClr val="272525"/>
                </a:solidFill>
                <a:latin typeface="Petrona Bold" pitchFamily="34" charset="0"/>
                <a:ea typeface="Petrona Bold" pitchFamily="34" charset="-122"/>
                <a:cs typeface="Petrona Bold" pitchFamily="34" charset="-120"/>
              </a:rPr>
              <a:t>2</a:t>
            </a:r>
            <a:endParaRPr lang="en-US" sz="2100" dirty="0"/>
          </a:p>
        </p:txBody>
      </p:sp>
      <p:sp>
        <p:nvSpPr>
          <p:cNvPr id="10" name="Text 7"/>
          <p:cNvSpPr/>
          <p:nvPr/>
        </p:nvSpPr>
        <p:spPr>
          <a:xfrm>
            <a:off x="8087439" y="2967692"/>
            <a:ext cx="4024432" cy="280511"/>
          </a:xfrm>
          <a:prstGeom prst="rect">
            <a:avLst/>
          </a:prstGeom>
          <a:noFill/>
          <a:ln/>
        </p:spPr>
        <p:txBody>
          <a:bodyPr wrap="none" lIns="0" tIns="0" rIns="0" bIns="0" rtlCol="0" anchor="t"/>
          <a:lstStyle/>
          <a:p>
            <a:pPr marL="0" indent="0">
              <a:lnSpc>
                <a:spcPts val="2200"/>
              </a:lnSpc>
              <a:buNone/>
            </a:pPr>
            <a:r>
              <a:rPr lang="en-US" sz="2000" b="1" dirty="0">
                <a:solidFill>
                  <a:srgbClr val="272525"/>
                </a:solidFill>
                <a:latin typeface="Petrona Bold" pitchFamily="34" charset="0"/>
                <a:ea typeface="Petrona Bold" pitchFamily="34" charset="-122"/>
                <a:cs typeface="Petrona Bold" pitchFamily="34" charset="-120"/>
              </a:rPr>
              <a:t>O'quvchilarni O'qishga Rag'batlantiring</a:t>
            </a:r>
            <a:endParaRPr lang="en-US" sz="2000" dirty="0"/>
          </a:p>
        </p:txBody>
      </p:sp>
      <p:sp>
        <p:nvSpPr>
          <p:cNvPr id="11" name="Text 8"/>
          <p:cNvSpPr/>
          <p:nvPr/>
        </p:nvSpPr>
        <p:spPr>
          <a:xfrm>
            <a:off x="7400687" y="3431335"/>
            <a:ext cx="6075521" cy="1367433"/>
          </a:xfrm>
          <a:prstGeom prst="rect">
            <a:avLst/>
          </a:prstGeom>
          <a:noFill/>
          <a:ln/>
        </p:spPr>
        <p:txBody>
          <a:bodyPr wrap="square" lIns="0" tIns="0" rIns="0" bIns="0" rtlCol="0" anchor="t"/>
          <a:lstStyle/>
          <a:p>
            <a:pPr marL="0" indent="0">
              <a:lnSpc>
                <a:spcPts val="2150"/>
              </a:lnSpc>
              <a:buNone/>
            </a:pPr>
            <a:r>
              <a:rPr lang="en-US" dirty="0">
                <a:solidFill>
                  <a:srgbClr val="272525"/>
                </a:solidFill>
                <a:latin typeface="Inter" pitchFamily="34" charset="0"/>
                <a:ea typeface="Inter" pitchFamily="34" charset="-122"/>
                <a:cs typeface="Inter" pitchFamily="34" charset="-120"/>
              </a:rPr>
              <a:t>StoryJumper o'quvchilarni o'qish jarayonida faol ishtirok etishga undaydi. Ular hikoyaning rivojlanishiga ta'sir ko'rsatadigan tanlovlar qilishadi, savollarga javob berishadi va turli xil yo'llarni tanlashlari mumkin. Bu esa o'qishni zerikarli emas, balki qiziqarli o'yin shaklida boshdan kechirish imkonini beradi.</a:t>
            </a:r>
            <a:endParaRPr lang="en-US" dirty="0"/>
          </a:p>
        </p:txBody>
      </p:sp>
      <p:sp>
        <p:nvSpPr>
          <p:cNvPr id="12" name="Shape 9"/>
          <p:cNvSpPr/>
          <p:nvPr/>
        </p:nvSpPr>
        <p:spPr>
          <a:xfrm>
            <a:off x="427553" y="5635719"/>
            <a:ext cx="384691" cy="384691"/>
          </a:xfrm>
          <a:prstGeom prst="roundRect">
            <a:avLst>
              <a:gd name="adj" fmla="val 18671"/>
            </a:avLst>
          </a:prstGeom>
          <a:solidFill>
            <a:srgbClr val="CCEEFF"/>
          </a:solidFill>
          <a:ln w="7620">
            <a:solidFill>
              <a:srgbClr val="B2D4E5"/>
            </a:solidFill>
            <a:prstDash val="solid"/>
          </a:ln>
        </p:spPr>
      </p:sp>
      <p:sp>
        <p:nvSpPr>
          <p:cNvPr id="13" name="Text 10"/>
          <p:cNvSpPr/>
          <p:nvPr/>
        </p:nvSpPr>
        <p:spPr>
          <a:xfrm>
            <a:off x="541734" y="5682446"/>
            <a:ext cx="152400" cy="269319"/>
          </a:xfrm>
          <a:prstGeom prst="rect">
            <a:avLst/>
          </a:prstGeom>
          <a:noFill/>
          <a:ln/>
        </p:spPr>
        <p:txBody>
          <a:bodyPr wrap="none" lIns="0" tIns="0" rIns="0" bIns="0" rtlCol="0" anchor="t"/>
          <a:lstStyle/>
          <a:p>
            <a:pPr marL="0" indent="0" algn="ctr">
              <a:lnSpc>
                <a:spcPts val="2100"/>
              </a:lnSpc>
              <a:buNone/>
            </a:pPr>
            <a:r>
              <a:rPr lang="en-US" sz="2100" b="1" dirty="0">
                <a:solidFill>
                  <a:srgbClr val="272525"/>
                </a:solidFill>
                <a:latin typeface="Petrona Bold" pitchFamily="34" charset="0"/>
                <a:ea typeface="Petrona Bold" pitchFamily="34" charset="-122"/>
                <a:cs typeface="Petrona Bold" pitchFamily="34" charset="-120"/>
              </a:rPr>
              <a:t>3</a:t>
            </a:r>
            <a:endParaRPr lang="en-US" sz="2100" dirty="0"/>
          </a:p>
        </p:txBody>
      </p:sp>
      <p:sp>
        <p:nvSpPr>
          <p:cNvPr id="14" name="Text 11"/>
          <p:cNvSpPr/>
          <p:nvPr/>
        </p:nvSpPr>
        <p:spPr>
          <a:xfrm>
            <a:off x="983218" y="5671254"/>
            <a:ext cx="3541038" cy="280511"/>
          </a:xfrm>
          <a:prstGeom prst="rect">
            <a:avLst/>
          </a:prstGeom>
          <a:noFill/>
          <a:ln/>
        </p:spPr>
        <p:txBody>
          <a:bodyPr wrap="none" lIns="0" tIns="0" rIns="0" bIns="0" rtlCol="0" anchor="t"/>
          <a:lstStyle/>
          <a:p>
            <a:pPr marL="0" indent="0">
              <a:lnSpc>
                <a:spcPts val="2200"/>
              </a:lnSpc>
              <a:buNone/>
            </a:pPr>
            <a:r>
              <a:rPr lang="en-US" b="1" dirty="0">
                <a:solidFill>
                  <a:srgbClr val="272525"/>
                </a:solidFill>
                <a:latin typeface="Petrona Bold" pitchFamily="34" charset="0"/>
                <a:ea typeface="Petrona Bold" pitchFamily="34" charset="-122"/>
                <a:cs typeface="Petrona Bold" pitchFamily="34" charset="-120"/>
              </a:rPr>
              <a:t>Turli Xil Hikoya Turlarini Yaratish</a:t>
            </a:r>
            <a:endParaRPr lang="en-US" dirty="0"/>
          </a:p>
        </p:txBody>
      </p:sp>
      <p:sp>
        <p:nvSpPr>
          <p:cNvPr id="15" name="Text 12"/>
          <p:cNvSpPr/>
          <p:nvPr/>
        </p:nvSpPr>
        <p:spPr>
          <a:xfrm>
            <a:off x="482322" y="6079558"/>
            <a:ext cx="6075521" cy="1367433"/>
          </a:xfrm>
          <a:prstGeom prst="rect">
            <a:avLst/>
          </a:prstGeom>
          <a:noFill/>
          <a:ln/>
        </p:spPr>
        <p:txBody>
          <a:bodyPr wrap="square" lIns="0" tIns="0" rIns="0" bIns="0" rtlCol="0" anchor="t"/>
          <a:lstStyle/>
          <a:p>
            <a:pPr marL="0" indent="0">
              <a:lnSpc>
                <a:spcPts val="2150"/>
              </a:lnSpc>
              <a:buNone/>
            </a:pPr>
            <a:r>
              <a:rPr lang="en-US" dirty="0">
                <a:solidFill>
                  <a:srgbClr val="272525"/>
                </a:solidFill>
                <a:latin typeface="Inter" pitchFamily="34" charset="0"/>
                <a:ea typeface="Inter" pitchFamily="34" charset="-122"/>
                <a:cs typeface="Inter" pitchFamily="34" charset="-120"/>
              </a:rPr>
              <a:t>Platforma turli xil janr va mavzulardagi hikoyalarni yaratishga imkon beradi. Siz fantastika, detektiv, sarguzasht yoki boshqa har qanday janrdagi hikoyalarni yaratishingiz va o'quvchilaringiz uchun qiziqarli va ma'lumotli materiallar tayyorlashingiz mumkin. Har xil shablonlar va vositalar yordamida siz o'zingiz xohlagan hikoyani yaratishingiz mumkin.</a:t>
            </a:r>
            <a:endParaRPr lang="en-US" dirty="0"/>
          </a:p>
        </p:txBody>
      </p:sp>
      <p:sp>
        <p:nvSpPr>
          <p:cNvPr id="16" name="Shape 13"/>
          <p:cNvSpPr/>
          <p:nvPr/>
        </p:nvSpPr>
        <p:spPr>
          <a:xfrm>
            <a:off x="7400687" y="5251028"/>
            <a:ext cx="384691" cy="384691"/>
          </a:xfrm>
          <a:prstGeom prst="roundRect">
            <a:avLst>
              <a:gd name="adj" fmla="val 18671"/>
            </a:avLst>
          </a:prstGeom>
          <a:solidFill>
            <a:srgbClr val="CCEEFF"/>
          </a:solidFill>
          <a:ln w="7620">
            <a:solidFill>
              <a:srgbClr val="B2D4E5"/>
            </a:solidFill>
            <a:prstDash val="solid"/>
          </a:ln>
        </p:spPr>
      </p:sp>
      <p:sp>
        <p:nvSpPr>
          <p:cNvPr id="17" name="Text 14"/>
          <p:cNvSpPr/>
          <p:nvPr/>
        </p:nvSpPr>
        <p:spPr>
          <a:xfrm>
            <a:off x="7520464" y="5361305"/>
            <a:ext cx="145137" cy="269319"/>
          </a:xfrm>
          <a:prstGeom prst="rect">
            <a:avLst/>
          </a:prstGeom>
          <a:noFill/>
          <a:ln/>
        </p:spPr>
        <p:txBody>
          <a:bodyPr wrap="none" lIns="0" tIns="0" rIns="0" bIns="0" rtlCol="0" anchor="t"/>
          <a:lstStyle/>
          <a:p>
            <a:pPr marL="0" indent="0" algn="ctr">
              <a:lnSpc>
                <a:spcPts val="2100"/>
              </a:lnSpc>
              <a:buNone/>
            </a:pPr>
            <a:r>
              <a:rPr lang="en-US" sz="2100" b="1" dirty="0">
                <a:solidFill>
                  <a:srgbClr val="272525"/>
                </a:solidFill>
                <a:latin typeface="Petrona Bold" pitchFamily="34" charset="0"/>
                <a:ea typeface="Petrona Bold" pitchFamily="34" charset="-122"/>
                <a:cs typeface="Petrona Bold" pitchFamily="34" charset="-120"/>
              </a:rPr>
              <a:t>4</a:t>
            </a:r>
            <a:endParaRPr lang="en-US" sz="2100" dirty="0"/>
          </a:p>
        </p:txBody>
      </p:sp>
      <p:sp>
        <p:nvSpPr>
          <p:cNvPr id="18" name="Text 15"/>
          <p:cNvSpPr/>
          <p:nvPr/>
        </p:nvSpPr>
        <p:spPr>
          <a:xfrm>
            <a:off x="7956352" y="5350113"/>
            <a:ext cx="2944654" cy="280511"/>
          </a:xfrm>
          <a:prstGeom prst="rect">
            <a:avLst/>
          </a:prstGeom>
          <a:noFill/>
          <a:ln/>
        </p:spPr>
        <p:txBody>
          <a:bodyPr wrap="none" lIns="0" tIns="0" rIns="0" bIns="0" rtlCol="0" anchor="t"/>
          <a:lstStyle/>
          <a:p>
            <a:pPr marL="0" indent="0">
              <a:lnSpc>
                <a:spcPts val="2200"/>
              </a:lnSpc>
              <a:buNone/>
            </a:pPr>
            <a:r>
              <a:rPr lang="en-US" sz="2000" b="1" dirty="0">
                <a:solidFill>
                  <a:srgbClr val="272525"/>
                </a:solidFill>
                <a:latin typeface="Petrona Bold" pitchFamily="34" charset="0"/>
                <a:ea typeface="Petrona Bold" pitchFamily="34" charset="-122"/>
                <a:cs typeface="Petrona Bold" pitchFamily="34" charset="-120"/>
              </a:rPr>
              <a:t>O'yinlashtirish Xususiyatlari</a:t>
            </a:r>
            <a:endParaRPr lang="en-US" sz="2000" dirty="0"/>
          </a:p>
        </p:txBody>
      </p:sp>
      <p:sp>
        <p:nvSpPr>
          <p:cNvPr id="19" name="Text 16"/>
          <p:cNvSpPr/>
          <p:nvPr/>
        </p:nvSpPr>
        <p:spPr>
          <a:xfrm>
            <a:off x="7400627" y="5848641"/>
            <a:ext cx="6075521" cy="1367433"/>
          </a:xfrm>
          <a:prstGeom prst="rect">
            <a:avLst/>
          </a:prstGeom>
          <a:noFill/>
          <a:ln/>
        </p:spPr>
        <p:txBody>
          <a:bodyPr wrap="square" lIns="0" tIns="0" rIns="0" bIns="0" rtlCol="0" anchor="t"/>
          <a:lstStyle/>
          <a:p>
            <a:pPr marL="0" indent="0">
              <a:lnSpc>
                <a:spcPts val="2150"/>
              </a:lnSpc>
              <a:buNone/>
            </a:pPr>
            <a:r>
              <a:rPr lang="en-US" dirty="0">
                <a:solidFill>
                  <a:srgbClr val="272525"/>
                </a:solidFill>
                <a:latin typeface="Inter" pitchFamily="34" charset="0"/>
                <a:ea typeface="Inter" pitchFamily="34" charset="-122"/>
                <a:cs typeface="Inter" pitchFamily="34" charset="-120"/>
              </a:rPr>
              <a:t>StoryJumper o'quvchilarni jalb qilish va rag'batlantirish uchun o'yinlashtirish elementlaridan foydalanish imkonini beradi. Masalan, ballar, mukofotlar, belgilar va boshqa o'yin elementlarini qo'shishingiz mumkin. Bu esa o'quvchilarning o'qishga bo'lgan qiziqishini oshiradi va ularni yanada faol ishtirok etishga undaydi.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664986" y="648282"/>
            <a:ext cx="8184713" cy="476250"/>
          </a:xfrm>
          <a:prstGeom prst="rect">
            <a:avLst/>
          </a:prstGeom>
          <a:noFill/>
          <a:ln/>
        </p:spPr>
        <p:txBody>
          <a:bodyPr wrap="none" lIns="0" tIns="0" rIns="0" bIns="0" rtlCol="0" anchor="t"/>
          <a:lstStyle/>
          <a:p>
            <a:pPr marL="0" indent="0">
              <a:lnSpc>
                <a:spcPts val="3750"/>
              </a:lnSpc>
              <a:buNone/>
            </a:pPr>
            <a:r>
              <a:rPr lang="en-US" sz="3000" b="1" dirty="0">
                <a:solidFill>
                  <a:srgbClr val="000000"/>
                </a:solidFill>
                <a:latin typeface="Petrona Bold" pitchFamily="34" charset="0"/>
                <a:ea typeface="Petrona Bold" pitchFamily="34" charset="-122"/>
                <a:cs typeface="Petrona Bold" pitchFamily="34" charset="-120"/>
              </a:rPr>
              <a:t>Yangi Dizayn Va Ijodiy Fikrlarni Ishlab Chiqish</a:t>
            </a:r>
            <a:endParaRPr lang="en-US" sz="3000" dirty="0"/>
          </a:p>
        </p:txBody>
      </p:sp>
      <p:pic>
        <p:nvPicPr>
          <p:cNvPr id="3" name="Image 0" descr="preencoded.png"/>
          <p:cNvPicPr>
            <a:picLocks noChangeAspect="1"/>
          </p:cNvPicPr>
          <p:nvPr/>
        </p:nvPicPr>
        <p:blipFill>
          <a:blip r:embed="rId3">
            <a:duotone>
              <a:prstClr val="black"/>
              <a:srgbClr val="D9C3A5">
                <a:tint val="50000"/>
                <a:satMod val="180000"/>
              </a:srgbClr>
            </a:duotone>
          </a:blip>
          <a:stretch>
            <a:fillRect/>
          </a:stretch>
        </p:blipFill>
        <p:spPr>
          <a:xfrm>
            <a:off x="2387815" y="1951721"/>
            <a:ext cx="2246352" cy="1653764"/>
          </a:xfrm>
          <a:prstGeom prst="rect">
            <a:avLst/>
          </a:prstGeom>
        </p:spPr>
      </p:pic>
      <p:sp>
        <p:nvSpPr>
          <p:cNvPr id="4" name="Text 1"/>
          <p:cNvSpPr/>
          <p:nvPr/>
        </p:nvSpPr>
        <p:spPr>
          <a:xfrm>
            <a:off x="3459556" y="2642164"/>
            <a:ext cx="71939" cy="256082"/>
          </a:xfrm>
          <a:prstGeom prst="rect">
            <a:avLst/>
          </a:prstGeom>
          <a:noFill/>
          <a:ln/>
        </p:spPr>
        <p:txBody>
          <a:bodyPr wrap="none" lIns="0" tIns="0" rIns="0" bIns="0" rtlCol="0" anchor="t"/>
          <a:lstStyle/>
          <a:p>
            <a:pPr marL="0" indent="0" algn="ctr">
              <a:lnSpc>
                <a:spcPts val="2250"/>
              </a:lnSpc>
              <a:buNone/>
            </a:pPr>
            <a:r>
              <a:rPr lang="en-US" sz="2400" b="1" dirty="0">
                <a:solidFill>
                  <a:srgbClr val="272525"/>
                </a:solidFill>
                <a:latin typeface="Petrona Bold" pitchFamily="34" charset="0"/>
                <a:ea typeface="Petrona Bold" pitchFamily="34" charset="-122"/>
                <a:cs typeface="Petrona Bold" pitchFamily="34" charset="-120"/>
              </a:rPr>
              <a:t>1</a:t>
            </a:r>
            <a:endParaRPr lang="en-US" sz="2400" dirty="0"/>
          </a:p>
        </p:txBody>
      </p:sp>
      <p:sp>
        <p:nvSpPr>
          <p:cNvPr id="5" name="Text 2"/>
          <p:cNvSpPr/>
          <p:nvPr/>
        </p:nvSpPr>
        <p:spPr>
          <a:xfrm>
            <a:off x="2627275" y="3172488"/>
            <a:ext cx="1905238" cy="238125"/>
          </a:xfrm>
          <a:prstGeom prst="rect">
            <a:avLst/>
          </a:prstGeom>
          <a:noFill/>
          <a:ln/>
        </p:spPr>
        <p:txBody>
          <a:bodyPr wrap="none" lIns="0" tIns="0" rIns="0" bIns="0" rtlCol="0" anchor="t"/>
          <a:lstStyle/>
          <a:p>
            <a:pPr marL="0" indent="0" algn="l">
              <a:lnSpc>
                <a:spcPts val="1850"/>
              </a:lnSpc>
              <a:buNone/>
            </a:pPr>
            <a:r>
              <a:rPr lang="en-US" sz="2400" b="1" dirty="0">
                <a:solidFill>
                  <a:srgbClr val="272525"/>
                </a:solidFill>
                <a:latin typeface="Petrona Bold" pitchFamily="34" charset="0"/>
                <a:ea typeface="Petrona Bold" pitchFamily="34" charset="-122"/>
                <a:cs typeface="Petrona Bold" pitchFamily="34" charset="-120"/>
              </a:rPr>
              <a:t>Ilhomlanish</a:t>
            </a:r>
            <a:endParaRPr lang="en-US" sz="2400" b="1" dirty="0"/>
          </a:p>
        </p:txBody>
      </p:sp>
      <p:sp>
        <p:nvSpPr>
          <p:cNvPr id="6" name="Text 3"/>
          <p:cNvSpPr/>
          <p:nvPr/>
        </p:nvSpPr>
        <p:spPr>
          <a:xfrm>
            <a:off x="4654449" y="2095014"/>
            <a:ext cx="8797409" cy="696516"/>
          </a:xfrm>
          <a:prstGeom prst="rect">
            <a:avLst/>
          </a:prstGeom>
          <a:noFill/>
          <a:ln/>
        </p:spPr>
        <p:txBody>
          <a:bodyPr wrap="square" lIns="0" tIns="0" rIns="0" bIns="0" rtlCol="0" anchor="t"/>
          <a:lstStyle/>
          <a:p>
            <a:pPr marL="0" indent="0" algn="l">
              <a:lnSpc>
                <a:spcPts val="1800"/>
              </a:lnSpc>
              <a:buNone/>
            </a:pPr>
            <a:r>
              <a:rPr lang="en-US" sz="2000" dirty="0">
                <a:solidFill>
                  <a:srgbClr val="272525"/>
                </a:solidFill>
                <a:latin typeface="Inter" pitchFamily="34" charset="0"/>
                <a:ea typeface="Inter" pitchFamily="34" charset="-122"/>
                <a:cs typeface="Inter" pitchFamily="34" charset="-120"/>
              </a:rPr>
              <a:t>Canva va StoryJumper'dan tayyor shablonlar va g'oyalarni oling. Masalan, Canva'dagi turli xil tematik to'plamlarni ko'rib chiqing yoki StoryJumper'dagi tayyor hikoya tuzilmalaridan foydalaning. Mavzuingizga mos keladigan ranglar palitrasi, shriftlar va rasmlarni tanlang. Ilhom olish uchun boshqa dizaynlarni, rasmlarni, filmlarni va h.k. ko'ring.</a:t>
            </a:r>
            <a:endParaRPr lang="en-US" sz="2000" dirty="0"/>
          </a:p>
        </p:txBody>
      </p:sp>
      <p:sp>
        <p:nvSpPr>
          <p:cNvPr id="7" name="Shape 4"/>
          <p:cNvSpPr/>
          <p:nvPr/>
        </p:nvSpPr>
        <p:spPr>
          <a:xfrm>
            <a:off x="5070872" y="3704034"/>
            <a:ext cx="9015293" cy="7620"/>
          </a:xfrm>
          <a:prstGeom prst="roundRect">
            <a:avLst>
              <a:gd name="adj" fmla="val 800120"/>
            </a:avLst>
          </a:prstGeom>
          <a:solidFill>
            <a:srgbClr val="B2D4E5"/>
          </a:solidFill>
          <a:ln/>
        </p:spPr>
      </p:sp>
      <p:pic>
        <p:nvPicPr>
          <p:cNvPr id="8" name="Image 1" descr="preencoded.png"/>
          <p:cNvPicPr>
            <a:picLocks noChangeAspect="1"/>
          </p:cNvPicPr>
          <p:nvPr/>
        </p:nvPicPr>
        <p:blipFill>
          <a:blip r:embed="rId4">
            <a:duotone>
              <a:prstClr val="black"/>
              <a:schemeClr val="accent4">
                <a:tint val="45000"/>
                <a:satMod val="400000"/>
              </a:schemeClr>
            </a:duotone>
          </a:blip>
          <a:stretch>
            <a:fillRect/>
          </a:stretch>
        </p:blipFill>
        <p:spPr>
          <a:xfrm>
            <a:off x="1264639" y="3667711"/>
            <a:ext cx="4492704" cy="1755973"/>
          </a:xfrm>
          <a:prstGeom prst="rect">
            <a:avLst/>
          </a:prstGeom>
        </p:spPr>
      </p:pic>
      <p:sp>
        <p:nvSpPr>
          <p:cNvPr id="9" name="Text 5"/>
          <p:cNvSpPr/>
          <p:nvPr/>
        </p:nvSpPr>
        <p:spPr>
          <a:xfrm>
            <a:off x="3408121" y="4339406"/>
            <a:ext cx="102870" cy="290274"/>
          </a:xfrm>
          <a:prstGeom prst="rect">
            <a:avLst/>
          </a:prstGeom>
          <a:noFill/>
          <a:ln/>
        </p:spPr>
        <p:txBody>
          <a:bodyPr wrap="none" lIns="0" tIns="0" rIns="0" bIns="0" rtlCol="0" anchor="t"/>
          <a:lstStyle/>
          <a:p>
            <a:pPr marL="0" indent="0" algn="ctr">
              <a:lnSpc>
                <a:spcPts val="2250"/>
              </a:lnSpc>
              <a:buNone/>
            </a:pPr>
            <a:r>
              <a:rPr lang="en-US" sz="2400" b="1" dirty="0">
                <a:solidFill>
                  <a:srgbClr val="272525"/>
                </a:solidFill>
                <a:latin typeface="Petrona Bold" pitchFamily="34" charset="0"/>
                <a:ea typeface="Petrona Bold" pitchFamily="34" charset="-122"/>
                <a:cs typeface="Petrona Bold" pitchFamily="34" charset="-120"/>
              </a:rPr>
              <a:t>2</a:t>
            </a:r>
            <a:endParaRPr lang="en-US" sz="2400" dirty="0"/>
          </a:p>
        </p:txBody>
      </p:sp>
      <p:sp>
        <p:nvSpPr>
          <p:cNvPr id="10" name="Text 6"/>
          <p:cNvSpPr/>
          <p:nvPr/>
        </p:nvSpPr>
        <p:spPr>
          <a:xfrm>
            <a:off x="2749211" y="4841595"/>
            <a:ext cx="1905238" cy="238125"/>
          </a:xfrm>
          <a:prstGeom prst="rect">
            <a:avLst/>
          </a:prstGeom>
          <a:noFill/>
          <a:ln/>
        </p:spPr>
        <p:txBody>
          <a:bodyPr wrap="none" lIns="0" tIns="0" rIns="0" bIns="0" rtlCol="0" anchor="t"/>
          <a:lstStyle/>
          <a:p>
            <a:pPr marL="0" indent="0" algn="l">
              <a:lnSpc>
                <a:spcPts val="1850"/>
              </a:lnSpc>
              <a:buNone/>
            </a:pPr>
            <a:r>
              <a:rPr lang="en-US" sz="2400" b="1" dirty="0">
                <a:solidFill>
                  <a:srgbClr val="272525"/>
                </a:solidFill>
                <a:latin typeface="Petrona Bold" pitchFamily="34" charset="0"/>
                <a:ea typeface="Petrona Bold" pitchFamily="34" charset="-122"/>
                <a:cs typeface="Petrona Bold" pitchFamily="34" charset="-120"/>
              </a:rPr>
              <a:t>Tekshirish</a:t>
            </a:r>
            <a:endParaRPr lang="en-US" sz="2400" dirty="0"/>
          </a:p>
        </p:txBody>
      </p:sp>
      <p:sp>
        <p:nvSpPr>
          <p:cNvPr id="11" name="Text 7"/>
          <p:cNvSpPr/>
          <p:nvPr/>
        </p:nvSpPr>
        <p:spPr>
          <a:xfrm>
            <a:off x="5777685" y="3823902"/>
            <a:ext cx="7674173" cy="928687"/>
          </a:xfrm>
          <a:prstGeom prst="rect">
            <a:avLst/>
          </a:prstGeom>
          <a:noFill/>
          <a:ln/>
        </p:spPr>
        <p:txBody>
          <a:bodyPr wrap="square" lIns="0" tIns="0" rIns="0" bIns="0" rtlCol="0" anchor="t"/>
          <a:lstStyle/>
          <a:p>
            <a:pPr marL="0" indent="0" algn="l">
              <a:lnSpc>
                <a:spcPts val="1800"/>
              </a:lnSpc>
              <a:buNone/>
            </a:pPr>
            <a:r>
              <a:rPr lang="en-US" sz="2000" dirty="0">
                <a:solidFill>
                  <a:srgbClr val="272525"/>
                </a:solidFill>
                <a:latin typeface="Inter" pitchFamily="34" charset="0"/>
                <a:ea typeface="Inter" pitchFamily="34" charset="-122"/>
                <a:cs typeface="Inter" pitchFamily="34" charset="-120"/>
              </a:rPr>
              <a:t>Turli xil variantlarni sinab ko'ring, o'zgartiring, yangi narsalar qo'shing. Masalan, turli xil fonlar, rasmlarni qo'shish yoki olib tashlash, shriftlarni o'zgartirish, matnni qayta tuzish. Storyboard yaratish orqali hikoyani batafsil rejalashtiring. Canva va StoryJumper'dagi dasturlarning imkoniyatlarini to'liq o'rganing va ularni qo'llashga harakat qiling.</a:t>
            </a:r>
            <a:endParaRPr lang="en-US" sz="2000" dirty="0"/>
          </a:p>
        </p:txBody>
      </p:sp>
      <p:sp>
        <p:nvSpPr>
          <p:cNvPr id="12" name="Shape 8"/>
          <p:cNvSpPr/>
          <p:nvPr/>
        </p:nvSpPr>
        <p:spPr>
          <a:xfrm>
            <a:off x="6194108" y="5284351"/>
            <a:ext cx="7892058" cy="7620"/>
          </a:xfrm>
          <a:prstGeom prst="roundRect">
            <a:avLst>
              <a:gd name="adj" fmla="val 800120"/>
            </a:avLst>
          </a:prstGeom>
          <a:solidFill>
            <a:srgbClr val="B2D4E5"/>
          </a:solidFill>
          <a:ln/>
        </p:spPr>
      </p:sp>
      <p:pic>
        <p:nvPicPr>
          <p:cNvPr id="13" name="Image 2" descr="preencoded.png"/>
          <p:cNvPicPr>
            <a:picLocks noChangeAspect="1"/>
          </p:cNvPicPr>
          <p:nvPr/>
        </p:nvPicPr>
        <p:blipFill>
          <a:blip r:embed="rId5">
            <a:duotone>
              <a:prstClr val="black"/>
              <a:schemeClr val="accent6">
                <a:tint val="45000"/>
                <a:satMod val="400000"/>
              </a:schemeClr>
            </a:duotone>
          </a:blip>
          <a:stretch>
            <a:fillRect/>
          </a:stretch>
        </p:blipFill>
        <p:spPr>
          <a:xfrm>
            <a:off x="161966" y="5535932"/>
            <a:ext cx="6739057" cy="1959457"/>
          </a:xfrm>
          <a:prstGeom prst="rect">
            <a:avLst/>
          </a:prstGeom>
        </p:spPr>
      </p:pic>
      <p:sp>
        <p:nvSpPr>
          <p:cNvPr id="14" name="Text 9"/>
          <p:cNvSpPr/>
          <p:nvPr/>
        </p:nvSpPr>
        <p:spPr>
          <a:xfrm>
            <a:off x="3392774" y="5984989"/>
            <a:ext cx="102751" cy="290274"/>
          </a:xfrm>
          <a:prstGeom prst="rect">
            <a:avLst/>
          </a:prstGeom>
          <a:noFill/>
          <a:ln/>
        </p:spPr>
        <p:txBody>
          <a:bodyPr wrap="none" lIns="0" tIns="0" rIns="0" bIns="0" rtlCol="0" anchor="t"/>
          <a:lstStyle/>
          <a:p>
            <a:pPr marL="0" indent="0" algn="ctr">
              <a:lnSpc>
                <a:spcPts val="2250"/>
              </a:lnSpc>
              <a:buNone/>
            </a:pPr>
            <a:r>
              <a:rPr lang="en-US" sz="2400" b="1" dirty="0">
                <a:solidFill>
                  <a:srgbClr val="272525"/>
                </a:solidFill>
                <a:latin typeface="Petrona Bold" pitchFamily="34" charset="0"/>
                <a:ea typeface="Petrona Bold" pitchFamily="34" charset="-122"/>
                <a:cs typeface="Petrona Bold" pitchFamily="34" charset="-120"/>
              </a:rPr>
              <a:t>3</a:t>
            </a:r>
            <a:endParaRPr lang="en-US" sz="2400" dirty="0"/>
          </a:p>
        </p:txBody>
      </p:sp>
      <p:sp>
        <p:nvSpPr>
          <p:cNvPr id="15" name="Text 10"/>
          <p:cNvSpPr/>
          <p:nvPr/>
        </p:nvSpPr>
        <p:spPr>
          <a:xfrm>
            <a:off x="2157704" y="6578827"/>
            <a:ext cx="1905238" cy="238125"/>
          </a:xfrm>
          <a:prstGeom prst="rect">
            <a:avLst/>
          </a:prstGeom>
          <a:noFill/>
          <a:ln/>
        </p:spPr>
        <p:txBody>
          <a:bodyPr wrap="none" lIns="0" tIns="0" rIns="0" bIns="0" rtlCol="0" anchor="t"/>
          <a:lstStyle/>
          <a:p>
            <a:pPr marL="0" indent="0" algn="l">
              <a:lnSpc>
                <a:spcPts val="1850"/>
              </a:lnSpc>
              <a:buNone/>
            </a:pPr>
            <a:r>
              <a:rPr lang="en-US" sz="2400" b="1" dirty="0">
                <a:solidFill>
                  <a:srgbClr val="272525"/>
                </a:solidFill>
                <a:latin typeface="Petrona Bold" pitchFamily="34" charset="0"/>
                <a:ea typeface="Petrona Bold" pitchFamily="34" charset="-122"/>
                <a:cs typeface="Petrona Bold" pitchFamily="34" charset="-120"/>
              </a:rPr>
              <a:t>Takomillashtirish</a:t>
            </a:r>
            <a:endParaRPr lang="en-US" sz="2400" dirty="0"/>
          </a:p>
        </p:txBody>
      </p:sp>
      <p:sp>
        <p:nvSpPr>
          <p:cNvPr id="16" name="Text 11"/>
          <p:cNvSpPr/>
          <p:nvPr/>
        </p:nvSpPr>
        <p:spPr>
          <a:xfrm>
            <a:off x="6864608" y="5535932"/>
            <a:ext cx="6551057" cy="928687"/>
          </a:xfrm>
          <a:prstGeom prst="rect">
            <a:avLst/>
          </a:prstGeom>
          <a:noFill/>
          <a:ln/>
        </p:spPr>
        <p:txBody>
          <a:bodyPr wrap="square" lIns="0" tIns="0" rIns="0" bIns="0" rtlCol="0" anchor="t"/>
          <a:lstStyle/>
          <a:p>
            <a:pPr marL="0" indent="0" algn="l">
              <a:lnSpc>
                <a:spcPts val="1800"/>
              </a:lnSpc>
              <a:buNone/>
            </a:pPr>
            <a:r>
              <a:rPr lang="en-US" sz="2000" dirty="0">
                <a:solidFill>
                  <a:srgbClr val="272525"/>
                </a:solidFill>
                <a:latin typeface="Inter" pitchFamily="34" charset="0"/>
                <a:ea typeface="Inter" pitchFamily="34" charset="-122"/>
                <a:cs typeface="Inter" pitchFamily="34" charset="-120"/>
              </a:rPr>
              <a:t>Yakuniy natijani olish uchun dizayn va tarkibni takomillashtiring. Har bir elementning o'zaro uyg'unligini tekshiring. Matnning o'qilishiga, rasmlarning sifati va joylashishiga e'tibor bering. Agar kerak bo'lsa, do'stlaringiz yoki hamkasblaringizdan fikr-mulohazalari oling. Ijodiy jarayoningizni takomillashtirish uchun yangi vositalar va texnikalarni o'rganishni davom ettiring.</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8" name="Прямоугольник 37"/>
          <p:cNvSpPr/>
          <p:nvPr/>
        </p:nvSpPr>
        <p:spPr>
          <a:xfrm>
            <a:off x="8056187" y="4685824"/>
            <a:ext cx="6398846" cy="27870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37" name="Стрелка влево 36"/>
          <p:cNvSpPr/>
          <p:nvPr/>
        </p:nvSpPr>
        <p:spPr>
          <a:xfrm>
            <a:off x="7835027" y="4145040"/>
            <a:ext cx="4104725" cy="6897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36" name="Прямоугольник 35"/>
          <p:cNvSpPr/>
          <p:nvPr/>
        </p:nvSpPr>
        <p:spPr>
          <a:xfrm>
            <a:off x="8086666" y="2401401"/>
            <a:ext cx="6407100" cy="18858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5" name="Стрелка влево 34"/>
          <p:cNvSpPr/>
          <p:nvPr/>
        </p:nvSpPr>
        <p:spPr>
          <a:xfrm>
            <a:off x="7835027" y="1867438"/>
            <a:ext cx="2990628" cy="63278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34" name="Прямоугольник 33"/>
          <p:cNvSpPr/>
          <p:nvPr/>
        </p:nvSpPr>
        <p:spPr>
          <a:xfrm>
            <a:off x="64112" y="6103441"/>
            <a:ext cx="6479622" cy="212615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Стрелка вправо 32"/>
          <p:cNvSpPr/>
          <p:nvPr/>
        </p:nvSpPr>
        <p:spPr>
          <a:xfrm>
            <a:off x="3258590" y="5623033"/>
            <a:ext cx="3506303" cy="6195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32" name="Прямоугольник 31"/>
          <p:cNvSpPr/>
          <p:nvPr/>
        </p:nvSpPr>
        <p:spPr>
          <a:xfrm>
            <a:off x="139538" y="3573779"/>
            <a:ext cx="6404196" cy="21802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1" name="Стрелка вправо 30"/>
          <p:cNvSpPr/>
          <p:nvPr/>
        </p:nvSpPr>
        <p:spPr>
          <a:xfrm>
            <a:off x="4132531" y="885332"/>
            <a:ext cx="2568626" cy="70922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30" name="Стрелка вправо 29"/>
          <p:cNvSpPr/>
          <p:nvPr/>
        </p:nvSpPr>
        <p:spPr>
          <a:xfrm>
            <a:off x="4011482" y="3192366"/>
            <a:ext cx="2787611" cy="565723"/>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29" name="Прямоугольник 28"/>
          <p:cNvSpPr/>
          <p:nvPr/>
        </p:nvSpPr>
        <p:spPr>
          <a:xfrm>
            <a:off x="139538" y="1475451"/>
            <a:ext cx="6440570" cy="18503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Text 0"/>
          <p:cNvSpPr/>
          <p:nvPr/>
        </p:nvSpPr>
        <p:spPr>
          <a:xfrm>
            <a:off x="395465" y="231310"/>
            <a:ext cx="12879101" cy="496133"/>
          </a:xfrm>
          <a:prstGeom prst="rect">
            <a:avLst/>
          </a:prstGeom>
          <a:noFill/>
          <a:ln/>
        </p:spPr>
        <p:txBody>
          <a:bodyPr wrap="none" lIns="0" tIns="0" rIns="0" bIns="0" rtlCol="0" anchor="t"/>
          <a:lstStyle/>
          <a:p>
            <a:pPr marL="0" indent="0">
              <a:lnSpc>
                <a:spcPts val="3900"/>
              </a:lnSpc>
              <a:buNone/>
            </a:pPr>
            <a:r>
              <a:rPr lang="en-US" sz="3100" b="1" dirty="0">
                <a:solidFill>
                  <a:srgbClr val="000000"/>
                </a:solidFill>
                <a:latin typeface="Petrona Bold" pitchFamily="34" charset="0"/>
                <a:ea typeface="Petrona Bold" pitchFamily="34" charset="-122"/>
                <a:cs typeface="Petrona Bold" pitchFamily="34" charset="-120"/>
              </a:rPr>
              <a:t>"Canva" </a:t>
            </a:r>
            <a:r>
              <a:rPr lang="en-US" sz="3100" b="1" dirty="0" err="1" smtClean="0">
                <a:solidFill>
                  <a:srgbClr val="000000"/>
                </a:solidFill>
                <a:latin typeface="Petrona Bold" pitchFamily="34" charset="0"/>
                <a:ea typeface="Petrona Bold" pitchFamily="34" charset="-122"/>
                <a:cs typeface="Petrona Bold" pitchFamily="34" charset="-120"/>
              </a:rPr>
              <a:t>orqali</a:t>
            </a:r>
            <a:r>
              <a:rPr lang="en-US" sz="3100" b="1" dirty="0" smtClean="0">
                <a:solidFill>
                  <a:srgbClr val="000000"/>
                </a:solidFill>
                <a:latin typeface="Petrona Bold" pitchFamily="34" charset="0"/>
                <a:ea typeface="Petrona Bold" pitchFamily="34" charset="-122"/>
                <a:cs typeface="Petrona Bold" pitchFamily="34" charset="-120"/>
              </a:rPr>
              <a:t> </a:t>
            </a:r>
            <a:r>
              <a:rPr lang="en-US" sz="3100" b="1" dirty="0" err="1">
                <a:solidFill>
                  <a:srgbClr val="000000"/>
                </a:solidFill>
                <a:latin typeface="Petrona Bold" pitchFamily="34" charset="0"/>
                <a:ea typeface="Petrona Bold" pitchFamily="34" charset="-122"/>
                <a:cs typeface="Petrona Bold" pitchFamily="34" charset="-120"/>
              </a:rPr>
              <a:t>t</a:t>
            </a:r>
            <a:r>
              <a:rPr lang="en-US" sz="3100" b="1" dirty="0" err="1" smtClean="0">
                <a:solidFill>
                  <a:srgbClr val="000000"/>
                </a:solidFill>
                <a:latin typeface="Petrona Bold" pitchFamily="34" charset="0"/>
                <a:ea typeface="Petrona Bold" pitchFamily="34" charset="-122"/>
                <a:cs typeface="Petrona Bold" pitchFamily="34" charset="-120"/>
              </a:rPr>
              <a:t>aqdimotlar</a:t>
            </a:r>
            <a:r>
              <a:rPr lang="en-US" sz="3100" b="1" dirty="0" smtClean="0">
                <a:solidFill>
                  <a:srgbClr val="000000"/>
                </a:solidFill>
                <a:latin typeface="Petrona Bold" pitchFamily="34" charset="0"/>
                <a:ea typeface="Petrona Bold" pitchFamily="34" charset="-122"/>
                <a:cs typeface="Petrona Bold" pitchFamily="34" charset="-120"/>
              </a:rPr>
              <a:t> </a:t>
            </a:r>
            <a:r>
              <a:rPr lang="en-US" sz="3100" b="1" dirty="0" err="1">
                <a:solidFill>
                  <a:srgbClr val="000000"/>
                </a:solidFill>
                <a:latin typeface="Petrona Bold" pitchFamily="34" charset="0"/>
                <a:ea typeface="Petrona Bold" pitchFamily="34" charset="-122"/>
                <a:cs typeface="Petrona Bold" pitchFamily="34" charset="-120"/>
              </a:rPr>
              <a:t>v</a:t>
            </a:r>
            <a:r>
              <a:rPr lang="en-US" sz="3100" b="1" dirty="0" err="1" smtClean="0">
                <a:solidFill>
                  <a:srgbClr val="000000"/>
                </a:solidFill>
                <a:latin typeface="Petrona Bold" pitchFamily="34" charset="0"/>
                <a:ea typeface="Petrona Bold" pitchFamily="34" charset="-122"/>
                <a:cs typeface="Petrona Bold" pitchFamily="34" charset="-120"/>
              </a:rPr>
              <a:t>a</a:t>
            </a:r>
            <a:r>
              <a:rPr lang="en-US" sz="3100" b="1" dirty="0" smtClean="0">
                <a:solidFill>
                  <a:srgbClr val="000000"/>
                </a:solidFill>
                <a:latin typeface="Petrona Bold" pitchFamily="34" charset="0"/>
                <a:ea typeface="Petrona Bold" pitchFamily="34" charset="-122"/>
                <a:cs typeface="Petrona Bold" pitchFamily="34" charset="-120"/>
              </a:rPr>
              <a:t> </a:t>
            </a:r>
            <a:r>
              <a:rPr lang="en-US" sz="3100" b="1" dirty="0" err="1">
                <a:solidFill>
                  <a:srgbClr val="000000"/>
                </a:solidFill>
                <a:latin typeface="Petrona Bold" pitchFamily="34" charset="0"/>
                <a:ea typeface="Petrona Bold" pitchFamily="34" charset="-122"/>
                <a:cs typeface="Petrona Bold" pitchFamily="34" charset="-120"/>
              </a:rPr>
              <a:t>d</a:t>
            </a:r>
            <a:r>
              <a:rPr lang="en-US" sz="3100" b="1" dirty="0" err="1" smtClean="0">
                <a:solidFill>
                  <a:srgbClr val="000000"/>
                </a:solidFill>
                <a:latin typeface="Petrona Bold" pitchFamily="34" charset="0"/>
                <a:ea typeface="Petrona Bold" pitchFamily="34" charset="-122"/>
                <a:cs typeface="Petrona Bold" pitchFamily="34" charset="-120"/>
              </a:rPr>
              <a:t>ars</a:t>
            </a:r>
            <a:r>
              <a:rPr lang="en-US" sz="3100" b="1" dirty="0" smtClean="0">
                <a:solidFill>
                  <a:srgbClr val="000000"/>
                </a:solidFill>
                <a:latin typeface="Petrona Bold" pitchFamily="34" charset="0"/>
                <a:ea typeface="Petrona Bold" pitchFamily="34" charset="-122"/>
                <a:cs typeface="Petrona Bold" pitchFamily="34" charset="-120"/>
              </a:rPr>
              <a:t> </a:t>
            </a:r>
            <a:r>
              <a:rPr lang="en-US" sz="3100" b="1" dirty="0" err="1">
                <a:solidFill>
                  <a:srgbClr val="000000"/>
                </a:solidFill>
                <a:latin typeface="Petrona Bold" pitchFamily="34" charset="0"/>
                <a:ea typeface="Petrona Bold" pitchFamily="34" charset="-122"/>
                <a:cs typeface="Petrona Bold" pitchFamily="34" charset="-120"/>
              </a:rPr>
              <a:t>m</a:t>
            </a:r>
            <a:r>
              <a:rPr lang="en-US" sz="3100" b="1" dirty="0" err="1" smtClean="0">
                <a:solidFill>
                  <a:srgbClr val="000000"/>
                </a:solidFill>
                <a:latin typeface="Petrona Bold" pitchFamily="34" charset="0"/>
                <a:ea typeface="Petrona Bold" pitchFamily="34" charset="-122"/>
                <a:cs typeface="Petrona Bold" pitchFamily="34" charset="-120"/>
              </a:rPr>
              <a:t>ateriallari</a:t>
            </a:r>
            <a:r>
              <a:rPr lang="en-US" sz="3100" b="1" dirty="0" smtClean="0">
                <a:solidFill>
                  <a:srgbClr val="000000"/>
                </a:solidFill>
                <a:latin typeface="Petrona Bold" pitchFamily="34" charset="0"/>
                <a:ea typeface="Petrona Bold" pitchFamily="34" charset="-122"/>
                <a:cs typeface="Petrona Bold" pitchFamily="34" charset="-120"/>
              </a:rPr>
              <a:t> </a:t>
            </a:r>
            <a:r>
              <a:rPr lang="en-US" sz="3100" b="1" dirty="0" err="1" smtClean="0">
                <a:solidFill>
                  <a:srgbClr val="000000"/>
                </a:solidFill>
                <a:latin typeface="Petrona Bold" pitchFamily="34" charset="0"/>
                <a:ea typeface="Petrona Bold" pitchFamily="34" charset="-122"/>
                <a:cs typeface="Petrona Bold" pitchFamily="34" charset="-120"/>
              </a:rPr>
              <a:t>yaratish</a:t>
            </a:r>
            <a:r>
              <a:rPr lang="en-US" sz="3100" b="1" dirty="0">
                <a:solidFill>
                  <a:srgbClr val="000000"/>
                </a:solidFill>
                <a:latin typeface="Petrona Bold" pitchFamily="34" charset="0"/>
                <a:ea typeface="Petrona Bold" pitchFamily="34" charset="-122"/>
                <a:cs typeface="Petrona Bold" pitchFamily="34" charset="-120"/>
              </a:rPr>
              <a:t>: Bosqichlar</a:t>
            </a:r>
            <a:endParaRPr lang="en-US" sz="3100" dirty="0"/>
          </a:p>
        </p:txBody>
      </p:sp>
      <p:sp>
        <p:nvSpPr>
          <p:cNvPr id="3" name="Shape 1"/>
          <p:cNvSpPr/>
          <p:nvPr/>
        </p:nvSpPr>
        <p:spPr>
          <a:xfrm>
            <a:off x="7292340" y="1751497"/>
            <a:ext cx="15240" cy="6338768"/>
          </a:xfrm>
          <a:prstGeom prst="roundRect">
            <a:avLst>
              <a:gd name="adj" fmla="val 416744"/>
            </a:avLst>
          </a:prstGeom>
          <a:solidFill>
            <a:srgbClr val="B2D4E5"/>
          </a:solidFill>
          <a:ln/>
        </p:spPr>
      </p:sp>
      <p:sp>
        <p:nvSpPr>
          <p:cNvPr id="4" name="Shape 2"/>
          <p:cNvSpPr/>
          <p:nvPr/>
        </p:nvSpPr>
        <p:spPr>
          <a:xfrm>
            <a:off x="6620529" y="1393269"/>
            <a:ext cx="529233" cy="15240"/>
          </a:xfrm>
          <a:prstGeom prst="roundRect">
            <a:avLst>
              <a:gd name="adj" fmla="val 416744"/>
            </a:avLst>
          </a:prstGeom>
          <a:solidFill>
            <a:srgbClr val="B2D4E5"/>
          </a:solidFill>
          <a:ln/>
        </p:spPr>
      </p:sp>
      <p:sp>
        <p:nvSpPr>
          <p:cNvPr id="5" name="Shape 3"/>
          <p:cNvSpPr/>
          <p:nvPr/>
        </p:nvSpPr>
        <p:spPr>
          <a:xfrm>
            <a:off x="7094101" y="1244013"/>
            <a:ext cx="340162" cy="340162"/>
          </a:xfrm>
          <a:prstGeom prst="roundRect">
            <a:avLst>
              <a:gd name="adj" fmla="val 18671"/>
            </a:avLst>
          </a:prstGeom>
          <a:solidFill>
            <a:srgbClr val="CCEEFF"/>
          </a:solidFill>
          <a:ln w="7620">
            <a:solidFill>
              <a:srgbClr val="B2D4E5"/>
            </a:solidFill>
            <a:prstDash val="solid"/>
          </a:ln>
        </p:spPr>
      </p:sp>
      <p:sp>
        <p:nvSpPr>
          <p:cNvPr id="6" name="Text 4"/>
          <p:cNvSpPr/>
          <p:nvPr/>
        </p:nvSpPr>
        <p:spPr>
          <a:xfrm>
            <a:off x="7190422" y="1338752"/>
            <a:ext cx="101918" cy="238125"/>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Bold" pitchFamily="34" charset="0"/>
                <a:ea typeface="Petrona Bold" pitchFamily="34" charset="-122"/>
                <a:cs typeface="Petrona Bold" pitchFamily="34" charset="-120"/>
              </a:rPr>
              <a:t>1</a:t>
            </a:r>
            <a:endParaRPr lang="en-US" sz="1850" dirty="0"/>
          </a:p>
        </p:txBody>
      </p:sp>
      <p:sp>
        <p:nvSpPr>
          <p:cNvPr id="7" name="Text 5"/>
          <p:cNvSpPr/>
          <p:nvPr/>
        </p:nvSpPr>
        <p:spPr>
          <a:xfrm>
            <a:off x="4468415" y="1137580"/>
            <a:ext cx="1984653" cy="248007"/>
          </a:xfrm>
          <a:prstGeom prst="rect">
            <a:avLst/>
          </a:prstGeom>
          <a:noFill/>
          <a:ln/>
        </p:spPr>
        <p:txBody>
          <a:bodyPr wrap="none" lIns="0" tIns="0" rIns="0" bIns="0" rtlCol="0" anchor="t"/>
          <a:lstStyle/>
          <a:p>
            <a:pPr marL="0" indent="0" algn="r">
              <a:lnSpc>
                <a:spcPts val="1950"/>
              </a:lnSpc>
              <a:buNone/>
            </a:pPr>
            <a:r>
              <a:rPr lang="en-US" sz="2000" b="1" dirty="0">
                <a:solidFill>
                  <a:srgbClr val="272525"/>
                </a:solidFill>
                <a:latin typeface="Petrona Bold" pitchFamily="34" charset="0"/>
                <a:ea typeface="Petrona Bold" pitchFamily="34" charset="-122"/>
                <a:cs typeface="Petrona Bold" pitchFamily="34" charset="-120"/>
              </a:rPr>
              <a:t>Mavzu Va Maqsad</a:t>
            </a:r>
            <a:endParaRPr lang="en-US" sz="2000" dirty="0"/>
          </a:p>
        </p:txBody>
      </p:sp>
      <p:sp>
        <p:nvSpPr>
          <p:cNvPr id="8" name="Text 6"/>
          <p:cNvSpPr/>
          <p:nvPr/>
        </p:nvSpPr>
        <p:spPr>
          <a:xfrm>
            <a:off x="139538" y="1665267"/>
            <a:ext cx="6388956" cy="967740"/>
          </a:xfrm>
          <a:prstGeom prst="rect">
            <a:avLst/>
          </a:prstGeom>
          <a:noFill/>
          <a:ln/>
        </p:spPr>
        <p:txBody>
          <a:bodyPr wrap="square" lIns="0" tIns="0" rIns="0" bIns="0" rtlCol="0" anchor="t"/>
          <a:lstStyle/>
          <a:p>
            <a:pPr marL="0" indent="0" algn="just">
              <a:lnSpc>
                <a:spcPts val="1900"/>
              </a:lnSpc>
              <a:buNone/>
            </a:pPr>
            <a:r>
              <a:rPr lang="en-US" sz="2000" dirty="0">
                <a:solidFill>
                  <a:srgbClr val="272525"/>
                </a:solidFill>
                <a:latin typeface="Inter" pitchFamily="34" charset="0"/>
                <a:ea typeface="Inter" pitchFamily="34" charset="-122"/>
                <a:cs typeface="Inter" pitchFamily="34" charset="-120"/>
              </a:rPr>
              <a:t>Taqdimot yoki dars materialingizning aniq mavzuni va maqsadini belgilang. Nima haqida gapirishni xohlaysiz? Tinglovchilaringiz nima o'rganishlari kerak? Ushbu savollarning javoblari sizga tarkibni aniqlash va tuzilishni rejalashtirishda yordam beradi. Maqsadlaringiz aniq bo'lsa, yakuniy natija yanada samarali bo'ladi</a:t>
            </a:r>
            <a:r>
              <a:rPr lang="en-US" sz="1400" dirty="0">
                <a:solidFill>
                  <a:srgbClr val="272525"/>
                </a:solidFill>
                <a:latin typeface="Inter" pitchFamily="34" charset="0"/>
                <a:ea typeface="Inter" pitchFamily="34" charset="-122"/>
                <a:cs typeface="Inter" pitchFamily="34" charset="-120"/>
              </a:rPr>
              <a:t>.</a:t>
            </a:r>
            <a:endParaRPr lang="en-US" sz="1400" dirty="0"/>
          </a:p>
        </p:txBody>
      </p:sp>
      <p:sp>
        <p:nvSpPr>
          <p:cNvPr id="9" name="Shape 7"/>
          <p:cNvSpPr/>
          <p:nvPr/>
        </p:nvSpPr>
        <p:spPr>
          <a:xfrm>
            <a:off x="7470041" y="2433161"/>
            <a:ext cx="529233" cy="15240"/>
          </a:xfrm>
          <a:prstGeom prst="roundRect">
            <a:avLst>
              <a:gd name="adj" fmla="val 416744"/>
            </a:avLst>
          </a:prstGeom>
          <a:solidFill>
            <a:srgbClr val="B2D4E5"/>
          </a:solidFill>
          <a:ln/>
        </p:spPr>
      </p:sp>
      <p:sp>
        <p:nvSpPr>
          <p:cNvPr id="10" name="Shape 8"/>
          <p:cNvSpPr/>
          <p:nvPr/>
        </p:nvSpPr>
        <p:spPr>
          <a:xfrm>
            <a:off x="7145119" y="2270760"/>
            <a:ext cx="340162" cy="340162"/>
          </a:xfrm>
          <a:prstGeom prst="roundRect">
            <a:avLst>
              <a:gd name="adj" fmla="val 18671"/>
            </a:avLst>
          </a:prstGeom>
          <a:solidFill>
            <a:srgbClr val="CCEEFF"/>
          </a:solidFill>
          <a:ln w="7620">
            <a:solidFill>
              <a:srgbClr val="B2D4E5"/>
            </a:solidFill>
            <a:prstDash val="solid"/>
          </a:ln>
        </p:spPr>
      </p:sp>
      <p:sp>
        <p:nvSpPr>
          <p:cNvPr id="11" name="Text 9"/>
          <p:cNvSpPr/>
          <p:nvPr/>
        </p:nvSpPr>
        <p:spPr>
          <a:xfrm>
            <a:off x="7247632" y="2321719"/>
            <a:ext cx="135017" cy="238125"/>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Bold" pitchFamily="34" charset="0"/>
                <a:ea typeface="Petrona Bold" pitchFamily="34" charset="-122"/>
                <a:cs typeface="Petrona Bold" pitchFamily="34" charset="-120"/>
              </a:rPr>
              <a:t>2</a:t>
            </a:r>
            <a:endParaRPr lang="en-US" sz="1850" dirty="0"/>
          </a:p>
        </p:txBody>
      </p:sp>
      <p:sp>
        <p:nvSpPr>
          <p:cNvPr id="12" name="Text 10"/>
          <p:cNvSpPr/>
          <p:nvPr/>
        </p:nvSpPr>
        <p:spPr>
          <a:xfrm>
            <a:off x="8101906" y="2053888"/>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272525"/>
                </a:solidFill>
                <a:latin typeface="Petrona Bold" pitchFamily="34" charset="0"/>
                <a:ea typeface="Petrona Bold" pitchFamily="34" charset="-122"/>
                <a:cs typeface="Petrona Bold" pitchFamily="34" charset="-120"/>
              </a:rPr>
              <a:t>Shablonni Tanlash</a:t>
            </a:r>
            <a:endParaRPr lang="en-US" sz="2000" dirty="0"/>
          </a:p>
        </p:txBody>
      </p:sp>
      <p:sp>
        <p:nvSpPr>
          <p:cNvPr id="13" name="Text 11"/>
          <p:cNvSpPr/>
          <p:nvPr/>
        </p:nvSpPr>
        <p:spPr>
          <a:xfrm>
            <a:off x="8177332" y="2401401"/>
            <a:ext cx="6220789" cy="1209675"/>
          </a:xfrm>
          <a:prstGeom prst="rect">
            <a:avLst/>
          </a:prstGeom>
          <a:noFill/>
          <a:ln/>
        </p:spPr>
        <p:txBody>
          <a:bodyPr wrap="square" lIns="0" tIns="0" rIns="0" bIns="0" rtlCol="0" anchor="t"/>
          <a:lstStyle/>
          <a:p>
            <a:pPr marL="0" indent="0" algn="just">
              <a:lnSpc>
                <a:spcPts val="1900"/>
              </a:lnSpc>
              <a:buNone/>
            </a:pPr>
            <a:r>
              <a:rPr lang="en-US" dirty="0">
                <a:solidFill>
                  <a:srgbClr val="272525"/>
                </a:solidFill>
                <a:latin typeface="Inter" pitchFamily="34" charset="0"/>
                <a:ea typeface="Inter" pitchFamily="34" charset="-122"/>
                <a:cs typeface="Inter" pitchFamily="34" charset="-120"/>
              </a:rPr>
              <a:t>Canva kutubxonasidan o'zingizning ehtiyojlaringizga mos keladigan shablonni tanlang. Turli xil shablonlarni ko'rib chiqing va taqdimot yoki dars materialingizning uslubiga mos keladiganini tanlang. Ranglar palitrasi, shriftlar va umumiy dizaynni hisobga oling. Tayyor shablondan foydalanish sizning vaqtingizni tejaydi va professional ko'rinishga ega bo'lishga yordam beradi.</a:t>
            </a:r>
            <a:endParaRPr lang="en-US" dirty="0"/>
          </a:p>
        </p:txBody>
      </p:sp>
      <p:sp>
        <p:nvSpPr>
          <p:cNvPr id="14" name="Shape 12"/>
          <p:cNvSpPr/>
          <p:nvPr/>
        </p:nvSpPr>
        <p:spPr>
          <a:xfrm>
            <a:off x="6631126" y="3437215"/>
            <a:ext cx="529233" cy="15240"/>
          </a:xfrm>
          <a:prstGeom prst="roundRect">
            <a:avLst>
              <a:gd name="adj" fmla="val 416744"/>
            </a:avLst>
          </a:prstGeom>
          <a:solidFill>
            <a:srgbClr val="B2D4E5"/>
          </a:solidFill>
          <a:ln/>
        </p:spPr>
      </p:sp>
      <p:sp>
        <p:nvSpPr>
          <p:cNvPr id="15" name="Shape 13"/>
          <p:cNvSpPr/>
          <p:nvPr/>
        </p:nvSpPr>
        <p:spPr>
          <a:xfrm>
            <a:off x="7145119" y="3274814"/>
            <a:ext cx="340162" cy="340162"/>
          </a:xfrm>
          <a:prstGeom prst="roundRect">
            <a:avLst>
              <a:gd name="adj" fmla="val 18671"/>
            </a:avLst>
          </a:prstGeom>
          <a:solidFill>
            <a:srgbClr val="CCEEFF"/>
          </a:solidFill>
          <a:ln w="7620">
            <a:solidFill>
              <a:srgbClr val="B2D4E5"/>
            </a:solidFill>
            <a:prstDash val="solid"/>
          </a:ln>
        </p:spPr>
      </p:sp>
      <p:sp>
        <p:nvSpPr>
          <p:cNvPr id="16" name="Text 14"/>
          <p:cNvSpPr/>
          <p:nvPr/>
        </p:nvSpPr>
        <p:spPr>
          <a:xfrm>
            <a:off x="7247751" y="3325773"/>
            <a:ext cx="134779" cy="238125"/>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Bold" pitchFamily="34" charset="0"/>
                <a:ea typeface="Petrona Bold" pitchFamily="34" charset="-122"/>
                <a:cs typeface="Petrona Bold" pitchFamily="34" charset="-120"/>
              </a:rPr>
              <a:t>3</a:t>
            </a:r>
            <a:endParaRPr lang="en-US" sz="1850" dirty="0"/>
          </a:p>
        </p:txBody>
      </p:sp>
      <p:sp>
        <p:nvSpPr>
          <p:cNvPr id="17" name="Text 15"/>
          <p:cNvSpPr/>
          <p:nvPr/>
        </p:nvSpPr>
        <p:spPr>
          <a:xfrm>
            <a:off x="4272230" y="3346728"/>
            <a:ext cx="1984653" cy="248007"/>
          </a:xfrm>
          <a:prstGeom prst="rect">
            <a:avLst/>
          </a:prstGeom>
          <a:noFill/>
          <a:ln/>
        </p:spPr>
        <p:txBody>
          <a:bodyPr wrap="none" lIns="0" tIns="0" rIns="0" bIns="0" rtlCol="0" anchor="t"/>
          <a:lstStyle/>
          <a:p>
            <a:pPr marL="0" indent="0" algn="r">
              <a:lnSpc>
                <a:spcPts val="1950"/>
              </a:lnSpc>
              <a:buNone/>
            </a:pPr>
            <a:r>
              <a:rPr lang="en-US" sz="2000" b="1" dirty="0">
                <a:solidFill>
                  <a:srgbClr val="272525"/>
                </a:solidFill>
                <a:latin typeface="Petrona Bold" pitchFamily="34" charset="0"/>
                <a:ea typeface="Petrona Bold" pitchFamily="34" charset="-122"/>
                <a:cs typeface="Petrona Bold" pitchFamily="34" charset="-120"/>
              </a:rPr>
              <a:t>Tarkibni Qo'shish</a:t>
            </a:r>
            <a:endParaRPr lang="en-US" sz="2000" dirty="0"/>
          </a:p>
        </p:txBody>
      </p:sp>
      <p:sp>
        <p:nvSpPr>
          <p:cNvPr id="18" name="Text 16"/>
          <p:cNvSpPr/>
          <p:nvPr/>
        </p:nvSpPr>
        <p:spPr>
          <a:xfrm>
            <a:off x="139538" y="3594735"/>
            <a:ext cx="6344011" cy="1451610"/>
          </a:xfrm>
          <a:prstGeom prst="rect">
            <a:avLst/>
          </a:prstGeom>
          <a:noFill/>
          <a:ln/>
        </p:spPr>
        <p:txBody>
          <a:bodyPr wrap="square" lIns="0" tIns="0" rIns="0" bIns="0" rtlCol="0" anchor="t"/>
          <a:lstStyle/>
          <a:p>
            <a:pPr marL="0" indent="0" algn="just">
              <a:lnSpc>
                <a:spcPts val="1900"/>
              </a:lnSpc>
              <a:buNone/>
            </a:pPr>
            <a:r>
              <a:rPr lang="en-US" dirty="0">
                <a:solidFill>
                  <a:srgbClr val="272525"/>
                </a:solidFill>
                <a:latin typeface="Inter" pitchFamily="34" charset="0"/>
                <a:ea typeface="Inter" pitchFamily="34" charset="-122"/>
                <a:cs typeface="Inter" pitchFamily="34" charset="-120"/>
              </a:rPr>
              <a:t>Matn, rasmlar, video va boshqa elementlarni qo'shing. Matnni qisqa va tushunarli qilib yozing, rasm va videolarni mavzuning mazmunini aks ettiruvchi va diqqatni jalb qiluvchi tanlang. Qo'shilgan har bir elementning taqdimotning umumiy maqsadiga mos kelishini tekshiring. Har bir slaydni ma'lum bir mavzuni ochib beruvchi tarzda tuzing. Kerak bo'lganda, elementlar o'rtasidagi muvozanatni ta'minlash uchun ularning o'lchamlarini va joylashishini sozlang.</a:t>
            </a:r>
            <a:endParaRPr lang="en-US" dirty="0"/>
          </a:p>
        </p:txBody>
      </p:sp>
      <p:sp>
        <p:nvSpPr>
          <p:cNvPr id="19" name="Shape 17"/>
          <p:cNvSpPr/>
          <p:nvPr/>
        </p:nvSpPr>
        <p:spPr>
          <a:xfrm>
            <a:off x="7470041" y="4559141"/>
            <a:ext cx="529233" cy="15240"/>
          </a:xfrm>
          <a:prstGeom prst="roundRect">
            <a:avLst>
              <a:gd name="adj" fmla="val 416744"/>
            </a:avLst>
          </a:prstGeom>
          <a:solidFill>
            <a:srgbClr val="B2D4E5"/>
          </a:solidFill>
          <a:ln/>
        </p:spPr>
      </p:sp>
      <p:sp>
        <p:nvSpPr>
          <p:cNvPr id="20" name="Shape 18"/>
          <p:cNvSpPr/>
          <p:nvPr/>
        </p:nvSpPr>
        <p:spPr>
          <a:xfrm>
            <a:off x="7145119" y="4396740"/>
            <a:ext cx="340162" cy="340162"/>
          </a:xfrm>
          <a:prstGeom prst="roundRect">
            <a:avLst>
              <a:gd name="adj" fmla="val 18671"/>
            </a:avLst>
          </a:prstGeom>
          <a:solidFill>
            <a:srgbClr val="CCEEFF"/>
          </a:solidFill>
          <a:ln w="7620">
            <a:solidFill>
              <a:srgbClr val="B2D4E5"/>
            </a:solidFill>
            <a:prstDash val="solid"/>
          </a:ln>
        </p:spPr>
      </p:sp>
      <p:sp>
        <p:nvSpPr>
          <p:cNvPr id="21" name="Text 19"/>
          <p:cNvSpPr/>
          <p:nvPr/>
        </p:nvSpPr>
        <p:spPr>
          <a:xfrm>
            <a:off x="7250966" y="4447699"/>
            <a:ext cx="128349" cy="238125"/>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Bold" pitchFamily="34" charset="0"/>
                <a:ea typeface="Petrona Bold" pitchFamily="34" charset="-122"/>
                <a:cs typeface="Petrona Bold" pitchFamily="34" charset="-120"/>
              </a:rPr>
              <a:t>4</a:t>
            </a:r>
            <a:endParaRPr lang="en-US" sz="1850" dirty="0"/>
          </a:p>
        </p:txBody>
      </p:sp>
      <p:sp>
        <p:nvSpPr>
          <p:cNvPr id="22" name="Text 20"/>
          <p:cNvSpPr/>
          <p:nvPr/>
        </p:nvSpPr>
        <p:spPr>
          <a:xfrm>
            <a:off x="8146852" y="4377928"/>
            <a:ext cx="2490192" cy="248007"/>
          </a:xfrm>
          <a:prstGeom prst="rect">
            <a:avLst/>
          </a:prstGeom>
          <a:noFill/>
          <a:ln/>
        </p:spPr>
        <p:txBody>
          <a:bodyPr wrap="none" lIns="0" tIns="0" rIns="0" bIns="0" rtlCol="0" anchor="t"/>
          <a:lstStyle/>
          <a:p>
            <a:pPr marL="0" indent="0" algn="l">
              <a:lnSpc>
                <a:spcPts val="1950"/>
              </a:lnSpc>
              <a:buNone/>
            </a:pPr>
            <a:r>
              <a:rPr lang="en-US" sz="2000" b="1" dirty="0">
                <a:solidFill>
                  <a:srgbClr val="272525"/>
                </a:solidFill>
                <a:latin typeface="Petrona Bold" pitchFamily="34" charset="0"/>
                <a:ea typeface="Petrona Bold" pitchFamily="34" charset="-122"/>
                <a:cs typeface="Petrona Bold" pitchFamily="34" charset="-120"/>
              </a:rPr>
              <a:t>Dizaynni Takomillashtirish</a:t>
            </a:r>
            <a:endParaRPr lang="en-US" sz="2000" dirty="0"/>
          </a:p>
        </p:txBody>
      </p:sp>
      <p:sp>
        <p:nvSpPr>
          <p:cNvPr id="23" name="Text 21"/>
          <p:cNvSpPr/>
          <p:nvPr/>
        </p:nvSpPr>
        <p:spPr>
          <a:xfrm>
            <a:off x="8146852" y="4716661"/>
            <a:ext cx="6220788" cy="1693545"/>
          </a:xfrm>
          <a:prstGeom prst="rect">
            <a:avLst/>
          </a:prstGeom>
          <a:noFill/>
          <a:ln/>
        </p:spPr>
        <p:txBody>
          <a:bodyPr wrap="square" lIns="0" tIns="0" rIns="0" bIns="0" rtlCol="0" anchor="t"/>
          <a:lstStyle/>
          <a:p>
            <a:pPr marL="0" indent="0" algn="just">
              <a:lnSpc>
                <a:spcPts val="1900"/>
              </a:lnSpc>
              <a:buNone/>
            </a:pPr>
            <a:r>
              <a:rPr lang="en-US" dirty="0">
                <a:solidFill>
                  <a:srgbClr val="272525"/>
                </a:solidFill>
                <a:latin typeface="Inter" pitchFamily="34" charset="0"/>
                <a:ea typeface="Inter" pitchFamily="34" charset="-122"/>
                <a:cs typeface="Inter" pitchFamily="34" charset="-120"/>
              </a:rPr>
              <a:t>Ranglar, shriftlar, joylashtirish va boshqa dizayn elementlarini ehtiyotkorlik bilan sozlang. Ranglar palitrasi mavzuning ruhiga mos kelishi va ko'zni chalg'itmasligi kerak. Shriftlar o'qilishi oson bo'lishi va taqdimotning umumiy uslubiga mos kelishi kerak. Elementlarni mos ravishda joylashtiring va vizual muvozanatni ta'minlang. Canva'ning qo'shimcha funksiyalaridan, masalan, animatsiyalardan, effektlaridan va o'tish effektlardan foydalanishingiz mumkin. Buning natijasida sizning taqdimotingiz ancha jozibador va estetik ko'rinishga ega bo'ladi.</a:t>
            </a:r>
            <a:endParaRPr lang="en-US" dirty="0"/>
          </a:p>
        </p:txBody>
      </p:sp>
      <p:sp>
        <p:nvSpPr>
          <p:cNvPr id="24" name="Shape 22"/>
          <p:cNvSpPr/>
          <p:nvPr/>
        </p:nvSpPr>
        <p:spPr>
          <a:xfrm>
            <a:off x="6631126" y="5802035"/>
            <a:ext cx="529233" cy="15240"/>
          </a:xfrm>
          <a:prstGeom prst="roundRect">
            <a:avLst>
              <a:gd name="adj" fmla="val 416744"/>
            </a:avLst>
          </a:prstGeom>
          <a:solidFill>
            <a:srgbClr val="B2D4E5"/>
          </a:solidFill>
          <a:ln/>
        </p:spPr>
      </p:sp>
      <p:sp>
        <p:nvSpPr>
          <p:cNvPr id="25" name="Shape 23"/>
          <p:cNvSpPr/>
          <p:nvPr/>
        </p:nvSpPr>
        <p:spPr>
          <a:xfrm>
            <a:off x="7145119" y="5639633"/>
            <a:ext cx="340162" cy="340162"/>
          </a:xfrm>
          <a:prstGeom prst="roundRect">
            <a:avLst>
              <a:gd name="adj" fmla="val 18671"/>
            </a:avLst>
          </a:prstGeom>
          <a:solidFill>
            <a:srgbClr val="CCEEFF"/>
          </a:solidFill>
          <a:ln w="7620">
            <a:solidFill>
              <a:srgbClr val="B2D4E5"/>
            </a:solidFill>
            <a:prstDash val="solid"/>
          </a:ln>
        </p:spPr>
      </p:sp>
      <p:sp>
        <p:nvSpPr>
          <p:cNvPr id="26" name="Text 24"/>
          <p:cNvSpPr/>
          <p:nvPr/>
        </p:nvSpPr>
        <p:spPr>
          <a:xfrm>
            <a:off x="7247513" y="5690592"/>
            <a:ext cx="135255" cy="238125"/>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Bold" pitchFamily="34" charset="0"/>
                <a:ea typeface="Petrona Bold" pitchFamily="34" charset="-122"/>
                <a:cs typeface="Petrona Bold" pitchFamily="34" charset="-120"/>
              </a:rPr>
              <a:t>5</a:t>
            </a:r>
            <a:endParaRPr lang="en-US" sz="1850" dirty="0"/>
          </a:p>
        </p:txBody>
      </p:sp>
      <p:sp>
        <p:nvSpPr>
          <p:cNvPr id="27" name="Text 25"/>
          <p:cNvSpPr/>
          <p:nvPr/>
        </p:nvSpPr>
        <p:spPr>
          <a:xfrm>
            <a:off x="4169895" y="5804713"/>
            <a:ext cx="2333149" cy="248007"/>
          </a:xfrm>
          <a:prstGeom prst="rect">
            <a:avLst/>
          </a:prstGeom>
          <a:noFill/>
          <a:ln/>
        </p:spPr>
        <p:txBody>
          <a:bodyPr wrap="none" lIns="0" tIns="0" rIns="0" bIns="0" rtlCol="0" anchor="t"/>
          <a:lstStyle/>
          <a:p>
            <a:pPr marL="0" indent="0" algn="r">
              <a:lnSpc>
                <a:spcPts val="1950"/>
              </a:lnSpc>
              <a:buNone/>
            </a:pPr>
            <a:r>
              <a:rPr lang="en-US" sz="2000" b="1" dirty="0">
                <a:solidFill>
                  <a:srgbClr val="272525"/>
                </a:solidFill>
                <a:latin typeface="Petrona Bold" pitchFamily="34" charset="0"/>
                <a:ea typeface="Petrona Bold" pitchFamily="34" charset="-122"/>
                <a:cs typeface="Petrona Bold" pitchFamily="34" charset="-120"/>
              </a:rPr>
              <a:t>Saqlash Va Baham Ko'rish</a:t>
            </a:r>
            <a:endParaRPr lang="en-US" sz="2000" dirty="0"/>
          </a:p>
        </p:txBody>
      </p:sp>
      <p:sp>
        <p:nvSpPr>
          <p:cNvPr id="28" name="Text 26"/>
          <p:cNvSpPr/>
          <p:nvPr/>
        </p:nvSpPr>
        <p:spPr>
          <a:xfrm>
            <a:off x="64112" y="6115916"/>
            <a:ext cx="6388956" cy="1451610"/>
          </a:xfrm>
          <a:prstGeom prst="rect">
            <a:avLst/>
          </a:prstGeom>
          <a:noFill/>
          <a:ln/>
        </p:spPr>
        <p:txBody>
          <a:bodyPr wrap="square" lIns="0" tIns="0" rIns="0" bIns="0" rtlCol="0" anchor="t"/>
          <a:lstStyle/>
          <a:p>
            <a:pPr marL="0" indent="0" algn="just">
              <a:lnSpc>
                <a:spcPts val="1900"/>
              </a:lnSpc>
              <a:buNone/>
            </a:pPr>
            <a:r>
              <a:rPr lang="en-US" dirty="0">
                <a:solidFill>
                  <a:srgbClr val="272525"/>
                </a:solidFill>
                <a:latin typeface="Inter" pitchFamily="34" charset="0"/>
                <a:ea typeface="Inter" pitchFamily="34" charset="-122"/>
                <a:cs typeface="Inter" pitchFamily="34" charset="-120"/>
              </a:rPr>
              <a:t>Tayyor bo'lgan taqdimot yoki dars materialini turli formatlarda saqlang (PDF, PNG, video). Canva sizga taqdimotingizni turli xil platformalar orqali baham ko'rish imkoniyatini beradi. Masalan, siz uni ijtimoiy tarmoqlarda baham ko'rishingiz, elektron pochta orqali yuborishingiz yoki veb-saytga joylashtirishingiz mumkin. Taqdimotingizni baham ko'rishdan oldin, barcha elementlar to'g'ri joylashtirilganligini va xatoliklar yo'qligini tekshiring.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14469" y="404455"/>
            <a:ext cx="10469999" cy="482322"/>
          </a:xfrm>
          <a:prstGeom prst="rect">
            <a:avLst/>
          </a:prstGeom>
          <a:noFill/>
          <a:ln/>
        </p:spPr>
        <p:txBody>
          <a:bodyPr wrap="none" lIns="0" tIns="0" rIns="0" bIns="0" rtlCol="0" anchor="t"/>
          <a:lstStyle/>
          <a:p>
            <a:pPr marL="0" indent="0">
              <a:lnSpc>
                <a:spcPts val="3750"/>
              </a:lnSpc>
              <a:buNone/>
            </a:pPr>
            <a:r>
              <a:rPr lang="en-US" sz="3000" b="1" dirty="0">
                <a:solidFill>
                  <a:srgbClr val="000000"/>
                </a:solidFill>
                <a:latin typeface="Petrona Bold" pitchFamily="34" charset="0"/>
                <a:ea typeface="Petrona Bold" pitchFamily="34" charset="-122"/>
                <a:cs typeface="Petrona Bold" pitchFamily="34" charset="-120"/>
              </a:rPr>
              <a:t>"StoryJumper" Orqali Dars Materiallari Yaratish: Bosqichlar</a:t>
            </a:r>
            <a:endParaRPr lang="en-US" sz="3000" dirty="0"/>
          </a:p>
        </p:txBody>
      </p:sp>
      <p:pic>
        <p:nvPicPr>
          <p:cNvPr id="3" name="Image 0" descr="preencoded.pn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14469" y="1180743"/>
            <a:ext cx="734973" cy="1328857"/>
          </a:xfrm>
          <a:prstGeom prst="rect">
            <a:avLst/>
          </a:prstGeom>
        </p:spPr>
      </p:pic>
      <p:sp>
        <p:nvSpPr>
          <p:cNvPr id="4" name="Text 1"/>
          <p:cNvSpPr/>
          <p:nvPr/>
        </p:nvSpPr>
        <p:spPr>
          <a:xfrm>
            <a:off x="1469827" y="1180623"/>
            <a:ext cx="2168962" cy="241102"/>
          </a:xfrm>
          <a:prstGeom prst="rect">
            <a:avLst/>
          </a:prstGeom>
          <a:noFill/>
          <a:ln/>
        </p:spPr>
        <p:txBody>
          <a:bodyPr wrap="none" lIns="0" tIns="0" rIns="0" bIns="0" rtlCol="0" anchor="t"/>
          <a:lstStyle/>
          <a:p>
            <a:pPr marL="0" indent="0" algn="l">
              <a:lnSpc>
                <a:spcPts val="1850"/>
              </a:lnSpc>
              <a:buNone/>
            </a:pPr>
            <a:r>
              <a:rPr lang="en-US" sz="1600" b="1" dirty="0">
                <a:solidFill>
                  <a:srgbClr val="272525"/>
                </a:solidFill>
                <a:latin typeface="Petrona Bold" pitchFamily="34" charset="0"/>
                <a:ea typeface="Petrona Bold" pitchFamily="34" charset="-122"/>
                <a:cs typeface="Petrona Bold" pitchFamily="34" charset="-120"/>
              </a:rPr>
              <a:t>Hikoya Mavzuni Tanlash</a:t>
            </a:r>
            <a:endParaRPr lang="en-US" sz="1600" dirty="0"/>
          </a:p>
        </p:txBody>
      </p:sp>
      <p:sp>
        <p:nvSpPr>
          <p:cNvPr id="5" name="Text 2"/>
          <p:cNvSpPr/>
          <p:nvPr/>
        </p:nvSpPr>
        <p:spPr>
          <a:xfrm>
            <a:off x="1469827" y="1447136"/>
            <a:ext cx="12646104"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Inter" pitchFamily="34" charset="0"/>
                <a:ea typeface="Inter" pitchFamily="34" charset="-122"/>
                <a:cs typeface="Inter" pitchFamily="34" charset="-120"/>
              </a:rPr>
              <a:t>O'quvchilarga qiziqarli bo'lgan va dars mavzulariga mos keladigan hikoya mavzuni tanlash juda muhim. Mavzu o'quvchilarning yosh xususiyatlarini, bilim darajasini va qiziqishlarini hisobga olgan holda tanlanishi kerak. Mavzu aniq va tushunarli bo'lishi kerak, shuningdek, o'quvchilarga hikoyaning asosiy g'oyasini tushunishga yordam berishi kerak. Masalan, agar dars tarixga bag'ishlangan bo'lsa, siz o'sha davrga tegishli qiziqarli voqea haqida hikoya yozishingiz mumkin.</a:t>
            </a:r>
            <a:endParaRPr lang="en-US" sz="1600" dirty="0"/>
          </a:p>
        </p:txBody>
      </p:sp>
      <p:pic>
        <p:nvPicPr>
          <p:cNvPr id="6" name="Image 1" descr="preencoded.png"/>
          <p:cNvPicPr>
            <a:picLocks noChangeAspect="1"/>
          </p:cNvPicPr>
          <p:nvPr/>
        </p:nvPicPr>
        <p:blipFill>
          <a:blip r:embed="rId5">
            <a:duotone>
              <a:prstClr val="black"/>
              <a:schemeClr val="accent1">
                <a:tint val="45000"/>
                <a:satMod val="400000"/>
              </a:schemeClr>
            </a:duotone>
          </a:blip>
          <a:stretch>
            <a:fillRect/>
          </a:stretch>
        </p:blipFill>
        <p:spPr>
          <a:xfrm>
            <a:off x="514469" y="2509599"/>
            <a:ext cx="734973" cy="1328857"/>
          </a:xfrm>
          <a:prstGeom prst="rect">
            <a:avLst/>
          </a:prstGeom>
        </p:spPr>
      </p:pic>
      <p:sp>
        <p:nvSpPr>
          <p:cNvPr id="7" name="Text 3"/>
          <p:cNvSpPr/>
          <p:nvPr/>
        </p:nvSpPr>
        <p:spPr>
          <a:xfrm>
            <a:off x="1469826" y="2551058"/>
            <a:ext cx="1929289" cy="241102"/>
          </a:xfrm>
          <a:prstGeom prst="rect">
            <a:avLst/>
          </a:prstGeom>
          <a:noFill/>
          <a:ln/>
        </p:spPr>
        <p:txBody>
          <a:bodyPr wrap="none" lIns="0" tIns="0" rIns="0" bIns="0" rtlCol="0" anchor="t"/>
          <a:lstStyle/>
          <a:p>
            <a:pPr marL="0" indent="0" algn="l">
              <a:lnSpc>
                <a:spcPts val="1850"/>
              </a:lnSpc>
              <a:buNone/>
            </a:pPr>
            <a:r>
              <a:rPr lang="en-US" b="1" dirty="0">
                <a:solidFill>
                  <a:srgbClr val="272525"/>
                </a:solidFill>
                <a:latin typeface="Petrona Bold" pitchFamily="34" charset="0"/>
                <a:ea typeface="Petrona Bold" pitchFamily="34" charset="-122"/>
                <a:cs typeface="Petrona Bold" pitchFamily="34" charset="-120"/>
              </a:rPr>
              <a:t>Shablonni Tanlash</a:t>
            </a:r>
            <a:endParaRPr lang="en-US" dirty="0"/>
          </a:p>
        </p:txBody>
      </p:sp>
      <p:sp>
        <p:nvSpPr>
          <p:cNvPr id="8" name="Text 4"/>
          <p:cNvSpPr/>
          <p:nvPr/>
        </p:nvSpPr>
        <p:spPr>
          <a:xfrm>
            <a:off x="1469827" y="2837377"/>
            <a:ext cx="12646104"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Inter" pitchFamily="34" charset="0"/>
                <a:ea typeface="Inter" pitchFamily="34" charset="-122"/>
                <a:cs typeface="Inter" pitchFamily="34" charset="-120"/>
              </a:rPr>
              <a:t>Hikoya uchun mos shablonni tanlash keyingi muhim qadam. StoryJumper turli xil shablonlarni taklif qiladi, ularning har biri turli xil hikoya turlari uchun mos keladi. Shablonni tanlashda hikoyaning mavzui, uzunligi va o'quvchilarning yosh xususiyatlarini hisobga olish kerak. Shablonda rasmlar, matn va o'yinlashtirish elementlarini sozlash orqali siz hikoyani o'quvchilar uchun yanada qiziqarli qilishingiz mumkin. Masalan, siz shablondagi rasmlarni o'zgartirib, ularni hikoyaning mavzulariga moslashtirishingiz mumkin.</a:t>
            </a:r>
            <a:endParaRPr lang="en-US" sz="1600" dirty="0"/>
          </a:p>
        </p:txBody>
      </p:sp>
      <p:pic>
        <p:nvPicPr>
          <p:cNvPr id="9" name="Image 2" descr="preencoded.png"/>
          <p:cNvPicPr>
            <a:picLocks noChangeAspect="1"/>
          </p:cNvPicPr>
          <p:nvPr/>
        </p:nvPicPr>
        <p:blipFill>
          <a:blip r:embed="rId6">
            <a:duotone>
              <a:prstClr val="black"/>
              <a:schemeClr val="accent2">
                <a:tint val="45000"/>
                <a:satMod val="400000"/>
              </a:schemeClr>
            </a:duotone>
          </a:blip>
          <a:stretch>
            <a:fillRect/>
          </a:stretch>
        </p:blipFill>
        <p:spPr>
          <a:xfrm>
            <a:off x="514469" y="3838456"/>
            <a:ext cx="734973" cy="1328857"/>
          </a:xfrm>
          <a:prstGeom prst="rect">
            <a:avLst/>
          </a:prstGeom>
        </p:spPr>
      </p:pic>
      <p:sp>
        <p:nvSpPr>
          <p:cNvPr id="10" name="Text 5"/>
          <p:cNvSpPr/>
          <p:nvPr/>
        </p:nvSpPr>
        <p:spPr>
          <a:xfrm>
            <a:off x="1469827" y="3985379"/>
            <a:ext cx="1929289" cy="241102"/>
          </a:xfrm>
          <a:prstGeom prst="rect">
            <a:avLst/>
          </a:prstGeom>
          <a:noFill/>
          <a:ln/>
        </p:spPr>
        <p:txBody>
          <a:bodyPr wrap="none" lIns="0" tIns="0" rIns="0" bIns="0" rtlCol="0" anchor="t"/>
          <a:lstStyle/>
          <a:p>
            <a:pPr marL="0" indent="0" algn="l">
              <a:lnSpc>
                <a:spcPts val="1850"/>
              </a:lnSpc>
              <a:buNone/>
            </a:pPr>
            <a:r>
              <a:rPr lang="en-US" b="1" dirty="0">
                <a:solidFill>
                  <a:srgbClr val="272525"/>
                </a:solidFill>
                <a:latin typeface="Petrona Bold" pitchFamily="34" charset="0"/>
                <a:ea typeface="Petrona Bold" pitchFamily="34" charset="-122"/>
                <a:cs typeface="Petrona Bold" pitchFamily="34" charset="-120"/>
              </a:rPr>
              <a:t>Hikoyani Yozing</a:t>
            </a:r>
            <a:endParaRPr lang="en-US" dirty="0"/>
          </a:p>
        </p:txBody>
      </p:sp>
      <p:sp>
        <p:nvSpPr>
          <p:cNvPr id="11" name="Text 6"/>
          <p:cNvSpPr/>
          <p:nvPr/>
        </p:nvSpPr>
        <p:spPr>
          <a:xfrm>
            <a:off x="1469827" y="4314587"/>
            <a:ext cx="12646104"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Inter" pitchFamily="34" charset="0"/>
                <a:ea typeface="Inter" pitchFamily="34" charset="-122"/>
                <a:cs typeface="Inter" pitchFamily="34" charset="-120"/>
              </a:rPr>
              <a:t>Hikoyani yozish jarayonida aniqlik va tushunarlilikka alohida e'tibor bering. Har bir paragraf o'ziga xos g'oyani aks ettirishi va keyingisiga mantiqiy bog'langan bo'lishi kerak. Hikoyani yozishdan oldin, uning rejasini tuzing va hikoyaning asosiy qismlarini belgilang. Har bir paragrafga tasvirlar va o'yinlashtirish elementlarini qo'shish orqali siz hikoyani yanada jozibador va qiziqarli qilishingiz mumkin. Esda tutingki, tasvirlar va o'yinlashtirish elementlari hikoyaning mavzulariga mos kelishi kerak.</a:t>
            </a:r>
            <a:endParaRPr lang="en-US" sz="1600" dirty="0"/>
          </a:p>
        </p:txBody>
      </p:sp>
      <p:pic>
        <p:nvPicPr>
          <p:cNvPr id="12" name="Image 3" descr="preencoded.png"/>
          <p:cNvPicPr>
            <a:picLocks noChangeAspect="1"/>
          </p:cNvPicPr>
          <p:nvPr/>
        </p:nvPicPr>
        <p:blipFill>
          <a:blip r:embed="rId7">
            <a:duotone>
              <a:prstClr val="black"/>
              <a:schemeClr val="accent4">
                <a:tint val="45000"/>
                <a:satMod val="400000"/>
              </a:schemeClr>
            </a:duotone>
          </a:blip>
          <a:stretch>
            <a:fillRect/>
          </a:stretch>
        </p:blipFill>
        <p:spPr>
          <a:xfrm>
            <a:off x="514469" y="5167313"/>
            <a:ext cx="734973" cy="1328857"/>
          </a:xfrm>
          <a:prstGeom prst="rect">
            <a:avLst/>
          </a:prstGeom>
        </p:spPr>
      </p:pic>
      <p:sp>
        <p:nvSpPr>
          <p:cNvPr id="13" name="Text 7"/>
          <p:cNvSpPr/>
          <p:nvPr/>
        </p:nvSpPr>
        <p:spPr>
          <a:xfrm>
            <a:off x="1469827" y="5314236"/>
            <a:ext cx="1929289" cy="241102"/>
          </a:xfrm>
          <a:prstGeom prst="rect">
            <a:avLst/>
          </a:prstGeom>
          <a:noFill/>
          <a:ln/>
        </p:spPr>
        <p:txBody>
          <a:bodyPr wrap="none" lIns="0" tIns="0" rIns="0" bIns="0" rtlCol="0" anchor="t"/>
          <a:lstStyle/>
          <a:p>
            <a:pPr marL="0" indent="0" algn="l">
              <a:lnSpc>
                <a:spcPts val="1850"/>
              </a:lnSpc>
              <a:buNone/>
            </a:pPr>
            <a:r>
              <a:rPr lang="en-US" b="1" dirty="0">
                <a:solidFill>
                  <a:srgbClr val="272525"/>
                </a:solidFill>
                <a:latin typeface="Petrona Bold" pitchFamily="34" charset="0"/>
                <a:ea typeface="Petrona Bold" pitchFamily="34" charset="-122"/>
                <a:cs typeface="Petrona Bold" pitchFamily="34" charset="-120"/>
              </a:rPr>
              <a:t>Hikoyani Tekshiring</a:t>
            </a:r>
            <a:endParaRPr lang="en-US" dirty="0"/>
          </a:p>
        </p:txBody>
      </p:sp>
      <p:sp>
        <p:nvSpPr>
          <p:cNvPr id="14" name="Text 8"/>
          <p:cNvSpPr/>
          <p:nvPr/>
        </p:nvSpPr>
        <p:spPr>
          <a:xfrm>
            <a:off x="1499737" y="5643443"/>
            <a:ext cx="12646104"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Inter" pitchFamily="34" charset="0"/>
                <a:ea typeface="Inter" pitchFamily="34" charset="-122"/>
                <a:cs typeface="Inter" pitchFamily="34" charset="-120"/>
              </a:rPr>
              <a:t>Hikoyani yozib bo'lgach, uni diqqat bilan tekshirib chiqing. Unda grammatik va imlo xatolari, shuningdek, mantiqiy xatolar bo'lmasligiga ishonch hosil qiling. Hikoyaning o'qilishiga qulayligiga va uning aniqligiga e'tibor bering. Hikoyani o'qib chiqqandan so'ng, uni boshqa odamlarga o'qib bering va ularning fikrlarini tinglang. Ularning fikrlari sizga hikoyani yanada yaxshilashga yordam beradi.</a:t>
            </a:r>
            <a:endParaRPr lang="en-US" sz="1600" dirty="0"/>
          </a:p>
        </p:txBody>
      </p:sp>
      <p:pic>
        <p:nvPicPr>
          <p:cNvPr id="15" name="Image 4" descr="preencoded.png"/>
          <p:cNvPicPr>
            <a:picLocks noChangeAspect="1"/>
          </p:cNvPicPr>
          <p:nvPr/>
        </p:nvPicPr>
        <p:blipFill>
          <a:blip r:embed="rId8">
            <a:duotone>
              <a:prstClr val="black"/>
              <a:schemeClr val="accent6">
                <a:tint val="45000"/>
                <a:satMod val="400000"/>
              </a:schemeClr>
            </a:duotone>
          </a:blip>
          <a:stretch>
            <a:fillRect/>
          </a:stretch>
        </p:blipFill>
        <p:spPr>
          <a:xfrm>
            <a:off x="514469" y="6496169"/>
            <a:ext cx="734973" cy="1328857"/>
          </a:xfrm>
          <a:prstGeom prst="rect">
            <a:avLst/>
          </a:prstGeom>
        </p:spPr>
      </p:pic>
      <p:sp>
        <p:nvSpPr>
          <p:cNvPr id="16" name="Text 9"/>
          <p:cNvSpPr/>
          <p:nvPr/>
        </p:nvSpPr>
        <p:spPr>
          <a:xfrm>
            <a:off x="1469827" y="6643092"/>
            <a:ext cx="1929289" cy="241102"/>
          </a:xfrm>
          <a:prstGeom prst="rect">
            <a:avLst/>
          </a:prstGeom>
          <a:noFill/>
          <a:ln/>
        </p:spPr>
        <p:txBody>
          <a:bodyPr wrap="none" lIns="0" tIns="0" rIns="0" bIns="0" rtlCol="0" anchor="t"/>
          <a:lstStyle/>
          <a:p>
            <a:pPr marL="0" indent="0" algn="l">
              <a:lnSpc>
                <a:spcPts val="1850"/>
              </a:lnSpc>
              <a:buNone/>
            </a:pPr>
            <a:r>
              <a:rPr lang="en-US" b="1" dirty="0">
                <a:solidFill>
                  <a:srgbClr val="272525"/>
                </a:solidFill>
                <a:latin typeface="Petrona Bold" pitchFamily="34" charset="0"/>
                <a:ea typeface="Petrona Bold" pitchFamily="34" charset="-122"/>
                <a:cs typeface="Petrona Bold" pitchFamily="34" charset="-120"/>
              </a:rPr>
              <a:t>Hikoyani Saqlash</a:t>
            </a:r>
            <a:endParaRPr lang="en-US" dirty="0"/>
          </a:p>
        </p:txBody>
      </p:sp>
      <p:sp>
        <p:nvSpPr>
          <p:cNvPr id="17" name="Text 10"/>
          <p:cNvSpPr/>
          <p:nvPr/>
        </p:nvSpPr>
        <p:spPr>
          <a:xfrm>
            <a:off x="1469827" y="6972300"/>
            <a:ext cx="12646104" cy="705803"/>
          </a:xfrm>
          <a:prstGeom prst="rect">
            <a:avLst/>
          </a:prstGeom>
          <a:noFill/>
          <a:ln/>
        </p:spPr>
        <p:txBody>
          <a:bodyPr wrap="square" lIns="0" tIns="0" rIns="0" bIns="0" rtlCol="0" anchor="t"/>
          <a:lstStyle/>
          <a:p>
            <a:pPr marL="0" indent="0" algn="l">
              <a:lnSpc>
                <a:spcPts val="1850"/>
              </a:lnSpc>
              <a:buNone/>
            </a:pPr>
            <a:r>
              <a:rPr lang="en-US" sz="1600" dirty="0">
                <a:solidFill>
                  <a:srgbClr val="272525"/>
                </a:solidFill>
                <a:latin typeface="Inter" pitchFamily="34" charset="0"/>
                <a:ea typeface="Inter" pitchFamily="34" charset="-122"/>
                <a:cs typeface="Inter" pitchFamily="34" charset="-120"/>
              </a:rPr>
              <a:t>Hikoyani saqlash va uni boshqalar bilan baham ko'rish uchun StoryJumper saytida taqdim etilgan vositalardan foydalaning. Hikoyani saqlashdan oldin, uni yana bir bor tekshirib chiqing va uning sifatiga ishonch hosil qiling. StoryJumper sizga hikoyani turli formatlarda saqlash imkonini beradi. Siz shuningdek, hikoyani o'qishga ulanish uchun havolani olishingiz mumkin. Ushbu havolani do'stlaringiz, o'qituvchilaringiz yoki boshqa foydalanuvchilar bilan baham ko'rishingiz mumkin.</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446008" y="277058"/>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"Canva" Va "StoryJumper" Vositalarining Ustunliklari</a:t>
            </a:r>
            <a:endParaRPr lang="en-US" sz="4650" dirty="0"/>
          </a:p>
        </p:txBody>
      </p:sp>
      <p:sp>
        <p:nvSpPr>
          <p:cNvPr id="4" name="Shape 1"/>
          <p:cNvSpPr/>
          <p:nvPr/>
        </p:nvSpPr>
        <p:spPr>
          <a:xfrm>
            <a:off x="793790" y="2849999"/>
            <a:ext cx="3664863" cy="1702832"/>
          </a:xfrm>
          <a:prstGeom prst="roundRect">
            <a:avLst>
              <a:gd name="adj" fmla="val 5595"/>
            </a:avLst>
          </a:prstGeom>
          <a:solidFill>
            <a:srgbClr val="CCEEFF"/>
          </a:solidFill>
          <a:ln w="7620">
            <a:solidFill>
              <a:srgbClr val="B2D4E5"/>
            </a:solidFill>
            <a:prstDash val="solid"/>
          </a:ln>
        </p:spPr>
      </p:sp>
      <p:sp>
        <p:nvSpPr>
          <p:cNvPr id="5" name="Text 2"/>
          <p:cNvSpPr/>
          <p:nvPr/>
        </p:nvSpPr>
        <p:spPr>
          <a:xfrm>
            <a:off x="1028224" y="3084433"/>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272525"/>
                </a:solidFill>
                <a:latin typeface="Petrona Bold" pitchFamily="34" charset="0"/>
                <a:ea typeface="Petrona Bold" pitchFamily="34" charset="-122"/>
                <a:cs typeface="Petrona Bold" pitchFamily="34" charset="-120"/>
              </a:rPr>
              <a:t>Foizli</a:t>
            </a:r>
            <a:endParaRPr lang="en-US" sz="2400" dirty="0"/>
          </a:p>
        </p:txBody>
      </p:sp>
      <p:sp>
        <p:nvSpPr>
          <p:cNvPr id="6" name="Text 3"/>
          <p:cNvSpPr/>
          <p:nvPr/>
        </p:nvSpPr>
        <p:spPr>
          <a:xfrm>
            <a:off x="1028224" y="3592592"/>
            <a:ext cx="3195995" cy="725805"/>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Ko'pgina xususiyatlar bepul taqdim etiladi.</a:t>
            </a:r>
            <a:endParaRPr lang="en-US" sz="2400" dirty="0"/>
          </a:p>
        </p:txBody>
      </p:sp>
      <p:sp>
        <p:nvSpPr>
          <p:cNvPr id="7" name="Shape 4"/>
          <p:cNvSpPr/>
          <p:nvPr/>
        </p:nvSpPr>
        <p:spPr>
          <a:xfrm>
            <a:off x="4685467" y="2849999"/>
            <a:ext cx="3664863" cy="1702832"/>
          </a:xfrm>
          <a:prstGeom prst="roundRect">
            <a:avLst>
              <a:gd name="adj" fmla="val 5595"/>
            </a:avLst>
          </a:prstGeom>
          <a:solidFill>
            <a:srgbClr val="CCEEFF"/>
          </a:solidFill>
          <a:ln w="7620">
            <a:solidFill>
              <a:srgbClr val="B2D4E5"/>
            </a:solidFill>
            <a:prstDash val="solid"/>
          </a:ln>
        </p:spPr>
      </p:sp>
      <p:sp>
        <p:nvSpPr>
          <p:cNvPr id="8" name="Text 5"/>
          <p:cNvSpPr/>
          <p:nvPr/>
        </p:nvSpPr>
        <p:spPr>
          <a:xfrm>
            <a:off x="4919901" y="3084433"/>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272525"/>
                </a:solidFill>
                <a:latin typeface="Petrona Bold" pitchFamily="34" charset="0"/>
                <a:ea typeface="Petrona Bold" pitchFamily="34" charset="-122"/>
                <a:cs typeface="Petrona Bold" pitchFamily="34" charset="-120"/>
              </a:rPr>
              <a:t>Qulay</a:t>
            </a:r>
            <a:endParaRPr lang="en-US" sz="2400" dirty="0"/>
          </a:p>
        </p:txBody>
      </p:sp>
      <p:sp>
        <p:nvSpPr>
          <p:cNvPr id="9" name="Text 6"/>
          <p:cNvSpPr/>
          <p:nvPr/>
        </p:nvSpPr>
        <p:spPr>
          <a:xfrm>
            <a:off x="4919901" y="3456503"/>
            <a:ext cx="3195995" cy="725805"/>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Intuitiv interfeys va sodda foydalanish imkoniyati.</a:t>
            </a:r>
            <a:endParaRPr lang="en-US" sz="2400" dirty="0"/>
          </a:p>
        </p:txBody>
      </p:sp>
      <p:sp>
        <p:nvSpPr>
          <p:cNvPr id="10" name="Shape 7"/>
          <p:cNvSpPr/>
          <p:nvPr/>
        </p:nvSpPr>
        <p:spPr>
          <a:xfrm>
            <a:off x="793790" y="4779645"/>
            <a:ext cx="3664863" cy="2428637"/>
          </a:xfrm>
          <a:prstGeom prst="roundRect">
            <a:avLst>
              <a:gd name="adj" fmla="val 3923"/>
            </a:avLst>
          </a:prstGeom>
          <a:solidFill>
            <a:srgbClr val="CCEEFF"/>
          </a:solidFill>
          <a:ln w="7620">
            <a:solidFill>
              <a:srgbClr val="B2D4E5"/>
            </a:solidFill>
            <a:prstDash val="solid"/>
          </a:ln>
        </p:spPr>
      </p:sp>
      <p:sp>
        <p:nvSpPr>
          <p:cNvPr id="11" name="Text 8"/>
          <p:cNvSpPr/>
          <p:nvPr/>
        </p:nvSpPr>
        <p:spPr>
          <a:xfrm>
            <a:off x="1028224" y="5014079"/>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272525"/>
                </a:solidFill>
                <a:latin typeface="Petrona Bold" pitchFamily="34" charset="0"/>
                <a:ea typeface="Petrona Bold" pitchFamily="34" charset="-122"/>
                <a:cs typeface="Petrona Bold" pitchFamily="34" charset="-120"/>
              </a:rPr>
              <a:t>Samarali</a:t>
            </a:r>
            <a:endParaRPr lang="en-US" sz="2400" dirty="0"/>
          </a:p>
        </p:txBody>
      </p:sp>
      <p:sp>
        <p:nvSpPr>
          <p:cNvPr id="12" name="Text 9"/>
          <p:cNvSpPr/>
          <p:nvPr/>
        </p:nvSpPr>
        <p:spPr>
          <a:xfrm>
            <a:off x="1028223" y="5386149"/>
            <a:ext cx="3195995" cy="1088708"/>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Vaqtni tejashga imkon beradi, tez va osongina loyihalarni yaratishga yordam beradi.</a:t>
            </a:r>
            <a:endParaRPr lang="en-US" sz="2400" dirty="0"/>
          </a:p>
        </p:txBody>
      </p:sp>
      <p:sp>
        <p:nvSpPr>
          <p:cNvPr id="13" name="Shape 10"/>
          <p:cNvSpPr/>
          <p:nvPr/>
        </p:nvSpPr>
        <p:spPr>
          <a:xfrm>
            <a:off x="4704656" y="4787265"/>
            <a:ext cx="3664863" cy="2428637"/>
          </a:xfrm>
          <a:prstGeom prst="roundRect">
            <a:avLst>
              <a:gd name="adj" fmla="val 3923"/>
            </a:avLst>
          </a:prstGeom>
          <a:solidFill>
            <a:srgbClr val="CCEEFF"/>
          </a:solidFill>
          <a:ln w="7620">
            <a:solidFill>
              <a:srgbClr val="B2D4E5"/>
            </a:solidFill>
            <a:prstDash val="solid"/>
          </a:ln>
        </p:spPr>
      </p:sp>
      <p:sp>
        <p:nvSpPr>
          <p:cNvPr id="14" name="Text 11"/>
          <p:cNvSpPr/>
          <p:nvPr/>
        </p:nvSpPr>
        <p:spPr>
          <a:xfrm>
            <a:off x="4919901" y="5014079"/>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272525"/>
                </a:solidFill>
                <a:latin typeface="Petrona Bold" pitchFamily="34" charset="0"/>
                <a:ea typeface="Petrona Bold" pitchFamily="34" charset="-122"/>
                <a:cs typeface="Petrona Bold" pitchFamily="34" charset="-120"/>
              </a:rPr>
              <a:t>Ijodiy</a:t>
            </a:r>
            <a:endParaRPr lang="en-US" sz="2400" dirty="0"/>
          </a:p>
        </p:txBody>
      </p:sp>
      <p:sp>
        <p:nvSpPr>
          <p:cNvPr id="15" name="Text 12"/>
          <p:cNvSpPr/>
          <p:nvPr/>
        </p:nvSpPr>
        <p:spPr>
          <a:xfrm>
            <a:off x="4919901" y="5522238"/>
            <a:ext cx="3195995" cy="1451610"/>
          </a:xfrm>
          <a:prstGeom prst="rect">
            <a:avLst/>
          </a:prstGeom>
          <a:noFill/>
          <a:ln/>
        </p:spPr>
        <p:txBody>
          <a:bodyPr wrap="square" lIns="0" tIns="0" rIns="0" bIns="0" rtlCol="0" anchor="t"/>
          <a:lstStyle/>
          <a:p>
            <a:pPr marL="0" indent="0">
              <a:lnSpc>
                <a:spcPts val="2850"/>
              </a:lnSpc>
              <a:buNone/>
            </a:pPr>
            <a:r>
              <a:rPr lang="en-US" sz="2400" dirty="0">
                <a:solidFill>
                  <a:srgbClr val="272525"/>
                </a:solidFill>
                <a:latin typeface="Inter" pitchFamily="34" charset="0"/>
                <a:ea typeface="Inter" pitchFamily="34" charset="-122"/>
                <a:cs typeface="Inter" pitchFamily="34" charset="-120"/>
              </a:rPr>
              <a:t>Ijodiy fikrlashni rag'batlantiradi, yangi g'oyalarni yaratishga imkon beradi.</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13361" y="288905"/>
            <a:ext cx="7911703" cy="1732717"/>
          </a:xfrm>
          <a:prstGeom prst="rect">
            <a:avLst/>
          </a:prstGeom>
          <a:noFill/>
          <a:ln/>
        </p:spPr>
        <p:txBody>
          <a:bodyPr wrap="square" lIns="0" tIns="0" rIns="0" bIns="0" rtlCol="0" anchor="t"/>
          <a:lstStyle/>
          <a:p>
            <a:pPr marL="0" indent="0">
              <a:lnSpc>
                <a:spcPts val="4500"/>
              </a:lnSpc>
              <a:buNone/>
            </a:pPr>
            <a:r>
              <a:rPr lang="en-US" sz="3600" b="1" dirty="0">
                <a:solidFill>
                  <a:srgbClr val="000000"/>
                </a:solidFill>
                <a:latin typeface="Petrona Bold" pitchFamily="34" charset="0"/>
                <a:ea typeface="Petrona Bold" pitchFamily="34" charset="-122"/>
                <a:cs typeface="Petrona Bold" pitchFamily="34" charset="-120"/>
              </a:rPr>
              <a:t>Ijodiy Dars Materiallari Yaratishda "Canva" Va "StoryJumper" Imkoniyatlaridan Foydalanish</a:t>
            </a:r>
            <a:endParaRPr lang="en-US" sz="3600" dirty="0"/>
          </a:p>
        </p:txBody>
      </p:sp>
      <p:pic>
        <p:nvPicPr>
          <p:cNvPr id="4" name="Image 1" descr="preencoded.png"/>
          <p:cNvPicPr>
            <a:picLocks noChangeAspect="1"/>
          </p:cNvPicPr>
          <p:nvPr/>
        </p:nvPicPr>
        <p:blipFill>
          <a:blip r:embed="rId4"/>
          <a:stretch>
            <a:fillRect/>
          </a:stretch>
        </p:blipFill>
        <p:spPr>
          <a:xfrm>
            <a:off x="5913361" y="2227280"/>
            <a:ext cx="440055" cy="440055"/>
          </a:xfrm>
          <a:prstGeom prst="rect">
            <a:avLst/>
          </a:prstGeom>
        </p:spPr>
      </p:pic>
      <p:sp>
        <p:nvSpPr>
          <p:cNvPr id="5" name="Text 1"/>
          <p:cNvSpPr/>
          <p:nvPr/>
        </p:nvSpPr>
        <p:spPr>
          <a:xfrm>
            <a:off x="5913361" y="2786933"/>
            <a:ext cx="2310646" cy="288846"/>
          </a:xfrm>
          <a:prstGeom prst="rect">
            <a:avLst/>
          </a:prstGeom>
          <a:noFill/>
          <a:ln/>
        </p:spPr>
        <p:txBody>
          <a:bodyPr wrap="none" lIns="0" tIns="0" rIns="0" bIns="0" rtlCol="0" anchor="t"/>
          <a:lstStyle/>
          <a:p>
            <a:pPr marL="0" indent="0" algn="l">
              <a:lnSpc>
                <a:spcPts val="2250"/>
              </a:lnSpc>
              <a:buNone/>
            </a:pPr>
            <a:r>
              <a:rPr lang="en-US" sz="2400" b="1" dirty="0">
                <a:solidFill>
                  <a:srgbClr val="272525"/>
                </a:solidFill>
                <a:latin typeface="Petrona Bold" pitchFamily="34" charset="0"/>
                <a:ea typeface="Petrona Bold" pitchFamily="34" charset="-122"/>
                <a:cs typeface="Petrona Bold" pitchFamily="34" charset="-120"/>
              </a:rPr>
              <a:t>Dars Rejalari</a:t>
            </a:r>
            <a:endParaRPr lang="en-US" sz="2400" dirty="0"/>
          </a:p>
        </p:txBody>
      </p:sp>
      <p:sp>
        <p:nvSpPr>
          <p:cNvPr id="6" name="Text 2"/>
          <p:cNvSpPr/>
          <p:nvPr/>
        </p:nvSpPr>
        <p:spPr>
          <a:xfrm>
            <a:off x="5913360" y="3156636"/>
            <a:ext cx="7911703" cy="633769"/>
          </a:xfrm>
          <a:prstGeom prst="rect">
            <a:avLst/>
          </a:prstGeom>
          <a:noFill/>
          <a:ln/>
        </p:spPr>
        <p:txBody>
          <a:bodyPr wrap="none" lIns="0" tIns="0" rIns="0" bIns="0" rtlCol="0" anchor="t"/>
          <a:lstStyle/>
          <a:p>
            <a:pPr marL="0" indent="0" algn="l">
              <a:lnSpc>
                <a:spcPts val="2200"/>
              </a:lnSpc>
              <a:buNone/>
            </a:pPr>
            <a:r>
              <a:rPr lang="en-US" sz="2400" dirty="0">
                <a:solidFill>
                  <a:srgbClr val="272525"/>
                </a:solidFill>
                <a:latin typeface="Inter" pitchFamily="34" charset="0"/>
                <a:ea typeface="Inter" pitchFamily="34" charset="-122"/>
                <a:cs typeface="Inter" pitchFamily="34" charset="-120"/>
              </a:rPr>
              <a:t>Dars rejalari uchun vizual elementlar, rasmlar </a:t>
            </a:r>
            <a:r>
              <a:rPr lang="en-US" sz="2400" dirty="0" err="1">
                <a:solidFill>
                  <a:srgbClr val="272525"/>
                </a:solidFill>
                <a:latin typeface="Inter" pitchFamily="34" charset="0"/>
                <a:ea typeface="Inter" pitchFamily="34" charset="-122"/>
                <a:cs typeface="Inter" pitchFamily="34" charset="-120"/>
              </a:rPr>
              <a:t>va</a:t>
            </a:r>
            <a:r>
              <a:rPr lang="en-US" sz="2400" dirty="0">
                <a:solidFill>
                  <a:srgbClr val="272525"/>
                </a:solidFill>
                <a:latin typeface="Inter" pitchFamily="34" charset="0"/>
                <a:ea typeface="Inter" pitchFamily="34" charset="-122"/>
                <a:cs typeface="Inter" pitchFamily="34" charset="-120"/>
              </a:rPr>
              <a:t> </a:t>
            </a:r>
            <a:endParaRPr lang="en-US" sz="2400" dirty="0" smtClean="0">
              <a:solidFill>
                <a:srgbClr val="272525"/>
              </a:solidFill>
              <a:latin typeface="Inter" pitchFamily="34" charset="0"/>
              <a:ea typeface="Inter" pitchFamily="34" charset="-122"/>
              <a:cs typeface="Inter" pitchFamily="34" charset="-120"/>
            </a:endParaRPr>
          </a:p>
          <a:p>
            <a:pPr marL="0" indent="0" algn="l">
              <a:lnSpc>
                <a:spcPts val="2200"/>
              </a:lnSpc>
              <a:buNone/>
            </a:pPr>
            <a:r>
              <a:rPr lang="en-US" sz="2400" dirty="0" err="1" smtClean="0">
                <a:solidFill>
                  <a:srgbClr val="272525"/>
                </a:solidFill>
                <a:latin typeface="Inter" pitchFamily="34" charset="0"/>
                <a:ea typeface="Inter" pitchFamily="34" charset="-122"/>
                <a:cs typeface="Inter" pitchFamily="34" charset="-120"/>
              </a:rPr>
              <a:t>diagrammalar</a:t>
            </a:r>
            <a:r>
              <a:rPr lang="en-US" sz="2400" dirty="0" smtClean="0">
                <a:solidFill>
                  <a:srgbClr val="272525"/>
                </a:solidFill>
                <a:latin typeface="Inter" pitchFamily="34" charset="0"/>
                <a:ea typeface="Inter" pitchFamily="34" charset="-122"/>
                <a:cs typeface="Inter" pitchFamily="34" charset="-120"/>
              </a:rPr>
              <a:t> </a:t>
            </a:r>
            <a:r>
              <a:rPr lang="en-US" sz="2400" dirty="0">
                <a:solidFill>
                  <a:srgbClr val="272525"/>
                </a:solidFill>
                <a:latin typeface="Inter" pitchFamily="34" charset="0"/>
                <a:ea typeface="Inter" pitchFamily="34" charset="-122"/>
                <a:cs typeface="Inter" pitchFamily="34" charset="-120"/>
              </a:rPr>
              <a:t>qo'shing.</a:t>
            </a:r>
            <a:endParaRPr lang="en-US" sz="2400" dirty="0"/>
          </a:p>
        </p:txBody>
      </p:sp>
      <p:pic>
        <p:nvPicPr>
          <p:cNvPr id="7" name="Image 2" descr="preencoded.png"/>
          <p:cNvPicPr>
            <a:picLocks noChangeAspect="1"/>
          </p:cNvPicPr>
          <p:nvPr/>
        </p:nvPicPr>
        <p:blipFill>
          <a:blip r:embed="rId5"/>
          <a:stretch>
            <a:fillRect/>
          </a:stretch>
        </p:blipFill>
        <p:spPr>
          <a:xfrm>
            <a:off x="5908017" y="3848903"/>
            <a:ext cx="440055" cy="440055"/>
          </a:xfrm>
          <a:prstGeom prst="rect">
            <a:avLst/>
          </a:prstGeom>
        </p:spPr>
      </p:pic>
      <p:sp>
        <p:nvSpPr>
          <p:cNvPr id="8" name="Text 3"/>
          <p:cNvSpPr/>
          <p:nvPr/>
        </p:nvSpPr>
        <p:spPr>
          <a:xfrm>
            <a:off x="5908017" y="4438766"/>
            <a:ext cx="2310646" cy="288846"/>
          </a:xfrm>
          <a:prstGeom prst="rect">
            <a:avLst/>
          </a:prstGeom>
          <a:noFill/>
          <a:ln/>
        </p:spPr>
        <p:txBody>
          <a:bodyPr wrap="none" lIns="0" tIns="0" rIns="0" bIns="0" rtlCol="0" anchor="t"/>
          <a:lstStyle/>
          <a:p>
            <a:pPr marL="0" indent="0" algn="l">
              <a:lnSpc>
                <a:spcPts val="2250"/>
              </a:lnSpc>
              <a:buNone/>
            </a:pPr>
            <a:r>
              <a:rPr lang="en-US" sz="2400" b="1" dirty="0">
                <a:solidFill>
                  <a:srgbClr val="272525"/>
                </a:solidFill>
                <a:latin typeface="Petrona Bold" pitchFamily="34" charset="0"/>
                <a:ea typeface="Petrona Bold" pitchFamily="34" charset="-122"/>
                <a:cs typeface="Petrona Bold" pitchFamily="34" charset="-120"/>
              </a:rPr>
              <a:t>Taqdimotlar</a:t>
            </a:r>
            <a:endParaRPr lang="en-US" sz="2400" dirty="0"/>
          </a:p>
        </p:txBody>
      </p:sp>
      <p:sp>
        <p:nvSpPr>
          <p:cNvPr id="9" name="Text 4"/>
          <p:cNvSpPr/>
          <p:nvPr/>
        </p:nvSpPr>
        <p:spPr>
          <a:xfrm>
            <a:off x="5908017" y="4903060"/>
            <a:ext cx="7911703" cy="281702"/>
          </a:xfrm>
          <a:prstGeom prst="rect">
            <a:avLst/>
          </a:prstGeom>
          <a:noFill/>
          <a:ln/>
        </p:spPr>
        <p:txBody>
          <a:bodyPr wrap="none" lIns="0" tIns="0" rIns="0" bIns="0" rtlCol="0" anchor="t"/>
          <a:lstStyle/>
          <a:p>
            <a:pPr marL="0" indent="0" algn="l">
              <a:lnSpc>
                <a:spcPts val="2200"/>
              </a:lnSpc>
              <a:buNone/>
            </a:pPr>
            <a:r>
              <a:rPr lang="en-US" sz="2400" dirty="0">
                <a:solidFill>
                  <a:srgbClr val="272525"/>
                </a:solidFill>
                <a:latin typeface="Inter" pitchFamily="34" charset="0"/>
                <a:ea typeface="Inter" pitchFamily="34" charset="-122"/>
                <a:cs typeface="Inter" pitchFamily="34" charset="-120"/>
              </a:rPr>
              <a:t>Taqdimotlar uchun animatsiyalar, o'tish effektlari </a:t>
            </a:r>
            <a:r>
              <a:rPr lang="en-US" sz="2400" dirty="0" err="1">
                <a:solidFill>
                  <a:srgbClr val="272525"/>
                </a:solidFill>
                <a:latin typeface="Inter" pitchFamily="34" charset="0"/>
                <a:ea typeface="Inter" pitchFamily="34" charset="-122"/>
                <a:cs typeface="Inter" pitchFamily="34" charset="-120"/>
              </a:rPr>
              <a:t>va</a:t>
            </a:r>
            <a:r>
              <a:rPr lang="en-US" sz="2400" dirty="0">
                <a:solidFill>
                  <a:srgbClr val="272525"/>
                </a:solidFill>
                <a:latin typeface="Inter" pitchFamily="34" charset="0"/>
                <a:ea typeface="Inter" pitchFamily="34" charset="-122"/>
                <a:cs typeface="Inter" pitchFamily="34" charset="-120"/>
              </a:rPr>
              <a:t> </a:t>
            </a:r>
            <a:endParaRPr lang="en-US" sz="2400" dirty="0" smtClean="0">
              <a:solidFill>
                <a:srgbClr val="272525"/>
              </a:solidFill>
              <a:latin typeface="Inter" pitchFamily="34" charset="0"/>
              <a:ea typeface="Inter" pitchFamily="34" charset="-122"/>
              <a:cs typeface="Inter" pitchFamily="34" charset="-120"/>
            </a:endParaRPr>
          </a:p>
          <a:p>
            <a:pPr marL="0" indent="0" algn="l">
              <a:lnSpc>
                <a:spcPts val="2200"/>
              </a:lnSpc>
              <a:buNone/>
            </a:pPr>
            <a:r>
              <a:rPr lang="en-US" sz="2400" dirty="0" smtClean="0">
                <a:solidFill>
                  <a:srgbClr val="272525"/>
                </a:solidFill>
                <a:latin typeface="Inter" pitchFamily="34" charset="0"/>
                <a:ea typeface="Inter" pitchFamily="34" charset="-122"/>
                <a:cs typeface="Inter" pitchFamily="34" charset="-120"/>
              </a:rPr>
              <a:t>audio </a:t>
            </a:r>
            <a:r>
              <a:rPr lang="en-US" sz="2400" dirty="0">
                <a:solidFill>
                  <a:srgbClr val="272525"/>
                </a:solidFill>
                <a:latin typeface="Inter" pitchFamily="34" charset="0"/>
                <a:ea typeface="Inter" pitchFamily="34" charset="-122"/>
                <a:cs typeface="Inter" pitchFamily="34" charset="-120"/>
              </a:rPr>
              <a:t>yozuvlarni qo'shing.</a:t>
            </a:r>
            <a:endParaRPr lang="en-US" sz="2400" dirty="0"/>
          </a:p>
        </p:txBody>
      </p:sp>
      <p:pic>
        <p:nvPicPr>
          <p:cNvPr id="10" name="Image 3" descr="preencoded.png"/>
          <p:cNvPicPr>
            <a:picLocks noChangeAspect="1"/>
          </p:cNvPicPr>
          <p:nvPr/>
        </p:nvPicPr>
        <p:blipFill>
          <a:blip r:embed="rId6"/>
          <a:stretch>
            <a:fillRect/>
          </a:stretch>
        </p:blipFill>
        <p:spPr>
          <a:xfrm>
            <a:off x="5882520" y="5603947"/>
            <a:ext cx="440055" cy="440055"/>
          </a:xfrm>
          <a:prstGeom prst="rect">
            <a:avLst/>
          </a:prstGeom>
        </p:spPr>
      </p:pic>
      <p:sp>
        <p:nvSpPr>
          <p:cNvPr id="11" name="Text 5"/>
          <p:cNvSpPr/>
          <p:nvPr/>
        </p:nvSpPr>
        <p:spPr>
          <a:xfrm>
            <a:off x="5898888" y="6143477"/>
            <a:ext cx="2310646" cy="288846"/>
          </a:xfrm>
          <a:prstGeom prst="rect">
            <a:avLst/>
          </a:prstGeom>
          <a:noFill/>
          <a:ln/>
        </p:spPr>
        <p:txBody>
          <a:bodyPr wrap="none" lIns="0" tIns="0" rIns="0" bIns="0" rtlCol="0" anchor="t"/>
          <a:lstStyle/>
          <a:p>
            <a:pPr marL="0" indent="0" algn="l">
              <a:lnSpc>
                <a:spcPts val="2250"/>
              </a:lnSpc>
              <a:buNone/>
            </a:pPr>
            <a:r>
              <a:rPr lang="en-US" sz="2400" b="1" dirty="0">
                <a:solidFill>
                  <a:srgbClr val="272525"/>
                </a:solidFill>
                <a:latin typeface="Petrona Bold" pitchFamily="34" charset="0"/>
                <a:ea typeface="Petrona Bold" pitchFamily="34" charset="-122"/>
                <a:cs typeface="Petrona Bold" pitchFamily="34" charset="-120"/>
              </a:rPr>
              <a:t>O'yinlashtirish</a:t>
            </a:r>
            <a:endParaRPr lang="en-US" sz="2400" dirty="0"/>
          </a:p>
        </p:txBody>
      </p:sp>
      <p:sp>
        <p:nvSpPr>
          <p:cNvPr id="12" name="Text 6"/>
          <p:cNvSpPr/>
          <p:nvPr/>
        </p:nvSpPr>
        <p:spPr>
          <a:xfrm>
            <a:off x="5898888" y="6638066"/>
            <a:ext cx="7911703" cy="281702"/>
          </a:xfrm>
          <a:prstGeom prst="rect">
            <a:avLst/>
          </a:prstGeom>
          <a:noFill/>
          <a:ln/>
        </p:spPr>
        <p:txBody>
          <a:bodyPr wrap="none" lIns="0" tIns="0" rIns="0" bIns="0" rtlCol="0" anchor="t"/>
          <a:lstStyle/>
          <a:p>
            <a:pPr marL="0" indent="0" algn="l">
              <a:lnSpc>
                <a:spcPts val="2200"/>
              </a:lnSpc>
              <a:buNone/>
            </a:pPr>
            <a:r>
              <a:rPr lang="en-US" sz="2400" dirty="0">
                <a:solidFill>
                  <a:srgbClr val="272525"/>
                </a:solidFill>
                <a:latin typeface="Inter" pitchFamily="34" charset="0"/>
                <a:ea typeface="Inter" pitchFamily="34" charset="-122"/>
                <a:cs typeface="Inter" pitchFamily="34" charset="-120"/>
              </a:rPr>
              <a:t>O'yinlashtirish elementlarini </a:t>
            </a:r>
            <a:r>
              <a:rPr lang="en-US" sz="2400" dirty="0" err="1">
                <a:solidFill>
                  <a:srgbClr val="272525"/>
                </a:solidFill>
                <a:latin typeface="Inter" pitchFamily="34" charset="0"/>
                <a:ea typeface="Inter" pitchFamily="34" charset="-122"/>
                <a:cs typeface="Inter" pitchFamily="34" charset="-120"/>
              </a:rPr>
              <a:t>qo'shish</a:t>
            </a:r>
            <a:r>
              <a:rPr lang="en-US" sz="2400" dirty="0">
                <a:solidFill>
                  <a:srgbClr val="272525"/>
                </a:solidFill>
                <a:latin typeface="Inter" pitchFamily="34" charset="0"/>
                <a:ea typeface="Inter" pitchFamily="34" charset="-122"/>
                <a:cs typeface="Inter" pitchFamily="34" charset="-120"/>
              </a:rPr>
              <a:t> </a:t>
            </a:r>
            <a:r>
              <a:rPr lang="en-US" sz="2400" dirty="0" err="1" smtClean="0">
                <a:solidFill>
                  <a:srgbClr val="272525"/>
                </a:solidFill>
                <a:latin typeface="Inter" pitchFamily="34" charset="0"/>
                <a:ea typeface="Inter" pitchFamily="34" charset="-122"/>
                <a:cs typeface="Inter" pitchFamily="34" charset="-120"/>
              </a:rPr>
              <a:t>orqali</a:t>
            </a:r>
            <a:endParaRPr lang="en-US" sz="2400" dirty="0" smtClean="0">
              <a:solidFill>
                <a:srgbClr val="272525"/>
              </a:solidFill>
              <a:latin typeface="Inter" pitchFamily="34" charset="0"/>
              <a:ea typeface="Inter" pitchFamily="34" charset="-122"/>
              <a:cs typeface="Inter" pitchFamily="34" charset="-120"/>
            </a:endParaRPr>
          </a:p>
          <a:p>
            <a:pPr marL="0" indent="0" algn="l">
              <a:lnSpc>
                <a:spcPts val="2200"/>
              </a:lnSpc>
              <a:buNone/>
            </a:pPr>
            <a:r>
              <a:rPr lang="en-US" sz="2400" dirty="0" smtClean="0">
                <a:solidFill>
                  <a:srgbClr val="272525"/>
                </a:solidFill>
                <a:latin typeface="Inter" pitchFamily="34" charset="0"/>
                <a:ea typeface="Inter" pitchFamily="34" charset="-122"/>
                <a:cs typeface="Inter" pitchFamily="34" charset="-120"/>
              </a:rPr>
              <a:t> </a:t>
            </a:r>
            <a:r>
              <a:rPr lang="en-US" sz="2400" dirty="0">
                <a:solidFill>
                  <a:srgbClr val="272525"/>
                </a:solidFill>
                <a:latin typeface="Inter" pitchFamily="34" charset="0"/>
                <a:ea typeface="Inter" pitchFamily="34" charset="-122"/>
                <a:cs typeface="Inter" pitchFamily="34" charset="-120"/>
              </a:rPr>
              <a:t>o'quvchilarni qiziqtiring</a:t>
            </a:r>
            <a:r>
              <a:rPr lang="en-US" sz="1350" dirty="0">
                <a:solidFill>
                  <a:srgbClr val="272525"/>
                </a:solidFill>
                <a:latin typeface="Inter" pitchFamily="34" charset="0"/>
                <a:ea typeface="Inter" pitchFamily="34" charset="-122"/>
                <a:cs typeface="Inter" pitchFamily="34" charset="-120"/>
              </a:rPr>
              <a:t>.</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9968" y="582811"/>
            <a:ext cx="7744063" cy="1968460"/>
          </a:xfrm>
          <a:prstGeom prst="rect">
            <a:avLst/>
          </a:prstGeom>
          <a:noFill/>
          <a:ln/>
        </p:spPr>
        <p:txBody>
          <a:bodyPr wrap="square" lIns="0" tIns="0" rIns="0" bIns="0" rtlCol="0" anchor="t"/>
          <a:lstStyle/>
          <a:p>
            <a:pPr marL="0" indent="0">
              <a:lnSpc>
                <a:spcPts val="5150"/>
              </a:lnSpc>
              <a:buNone/>
            </a:pPr>
            <a:r>
              <a:rPr lang="en-US" sz="4100" b="1" dirty="0">
                <a:solidFill>
                  <a:srgbClr val="000000"/>
                </a:solidFill>
                <a:latin typeface="Petrona Bold" pitchFamily="34" charset="0"/>
                <a:ea typeface="Petrona Bold" pitchFamily="34" charset="-122"/>
                <a:cs typeface="Petrona Bold" pitchFamily="34" charset="-120"/>
              </a:rPr>
              <a:t>"Canva" Va "StoryJumper" Dasturlaridan Foydalanishda Eng Yaxshi Amaliyotlar</a:t>
            </a:r>
            <a:endParaRPr lang="en-US" sz="4100" dirty="0"/>
          </a:p>
        </p:txBody>
      </p:sp>
      <p:sp>
        <p:nvSpPr>
          <p:cNvPr id="4" name="Text 1"/>
          <p:cNvSpPr/>
          <p:nvPr/>
        </p:nvSpPr>
        <p:spPr>
          <a:xfrm>
            <a:off x="-732415" y="2987700"/>
            <a:ext cx="3722013"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Petrona Bold" pitchFamily="34" charset="0"/>
                <a:ea typeface="Petrona Bold" pitchFamily="34" charset="-122"/>
                <a:cs typeface="Petrona Bold" pitchFamily="34" charset="-120"/>
              </a:rPr>
              <a:t>1</a:t>
            </a:r>
            <a:endParaRPr lang="en-US" sz="5150" dirty="0"/>
          </a:p>
        </p:txBody>
      </p:sp>
      <p:sp>
        <p:nvSpPr>
          <p:cNvPr id="5" name="Text 2"/>
          <p:cNvSpPr/>
          <p:nvPr/>
        </p:nvSpPr>
        <p:spPr>
          <a:xfrm>
            <a:off x="1191549" y="3048412"/>
            <a:ext cx="2624852" cy="328136"/>
          </a:xfrm>
          <a:prstGeom prst="rect">
            <a:avLst/>
          </a:prstGeom>
          <a:noFill/>
          <a:ln/>
        </p:spPr>
        <p:txBody>
          <a:bodyPr wrap="none" lIns="0" tIns="0" rIns="0" bIns="0" rtlCol="0" anchor="t"/>
          <a:lstStyle/>
          <a:p>
            <a:pPr marL="0" indent="0" algn="ctr">
              <a:lnSpc>
                <a:spcPts val="2550"/>
              </a:lnSpc>
              <a:buNone/>
            </a:pPr>
            <a:r>
              <a:rPr lang="en-US" sz="2400" b="1" dirty="0">
                <a:solidFill>
                  <a:srgbClr val="272525"/>
                </a:solidFill>
                <a:latin typeface="Petrona Bold" pitchFamily="34" charset="0"/>
                <a:ea typeface="Petrona Bold" pitchFamily="34" charset="-122"/>
                <a:cs typeface="Petrona Bold" pitchFamily="34" charset="-120"/>
              </a:rPr>
              <a:t>Rejalashtirish</a:t>
            </a:r>
            <a:endParaRPr lang="en-US" sz="2400" dirty="0"/>
          </a:p>
        </p:txBody>
      </p:sp>
      <p:sp>
        <p:nvSpPr>
          <p:cNvPr id="6" name="Text 3"/>
          <p:cNvSpPr/>
          <p:nvPr/>
        </p:nvSpPr>
        <p:spPr>
          <a:xfrm>
            <a:off x="375583" y="3708375"/>
            <a:ext cx="3722013" cy="640080"/>
          </a:xfrm>
          <a:prstGeom prst="rect">
            <a:avLst/>
          </a:prstGeom>
          <a:noFill/>
          <a:ln/>
        </p:spPr>
        <p:txBody>
          <a:bodyPr wrap="square" lIns="0" tIns="0" rIns="0" bIns="0" rtlCol="0" anchor="t"/>
          <a:lstStyle/>
          <a:p>
            <a:pPr marL="0" indent="0" algn="ctr">
              <a:lnSpc>
                <a:spcPts val="2500"/>
              </a:lnSpc>
              <a:buNone/>
            </a:pPr>
            <a:r>
              <a:rPr lang="en-US" sz="2400" dirty="0">
                <a:solidFill>
                  <a:srgbClr val="272525"/>
                </a:solidFill>
                <a:latin typeface="Inter" pitchFamily="34" charset="0"/>
                <a:ea typeface="Inter" pitchFamily="34" charset="-122"/>
                <a:cs typeface="Inter" pitchFamily="34" charset="-120"/>
              </a:rPr>
              <a:t>Loyihani boshlashdan oldin, aniq reja tuzing.</a:t>
            </a:r>
            <a:endParaRPr lang="en-US" sz="2400" dirty="0"/>
          </a:p>
        </p:txBody>
      </p:sp>
      <p:sp>
        <p:nvSpPr>
          <p:cNvPr id="7" name="Text 4"/>
          <p:cNvSpPr/>
          <p:nvPr/>
        </p:nvSpPr>
        <p:spPr>
          <a:xfrm>
            <a:off x="4721900" y="2951083"/>
            <a:ext cx="3722132" cy="659963"/>
          </a:xfrm>
          <a:prstGeom prst="rect">
            <a:avLst/>
          </a:prstGeom>
          <a:noFill/>
          <a:ln/>
        </p:spPr>
        <p:txBody>
          <a:bodyPr wrap="none" lIns="0" tIns="0" rIns="0" bIns="0" rtlCol="0" anchor="t"/>
          <a:lstStyle/>
          <a:p>
            <a:pPr marL="0" indent="0" algn="ctr">
              <a:lnSpc>
                <a:spcPts val="5150"/>
              </a:lnSpc>
              <a:buNone/>
            </a:pPr>
            <a:endParaRPr lang="en-US" sz="3600" dirty="0"/>
          </a:p>
        </p:txBody>
      </p:sp>
      <p:sp>
        <p:nvSpPr>
          <p:cNvPr id="8" name="Text 5"/>
          <p:cNvSpPr/>
          <p:nvPr/>
        </p:nvSpPr>
        <p:spPr>
          <a:xfrm>
            <a:off x="5344113" y="3085029"/>
            <a:ext cx="2624852" cy="328136"/>
          </a:xfrm>
          <a:prstGeom prst="rect">
            <a:avLst/>
          </a:prstGeom>
          <a:noFill/>
          <a:ln/>
        </p:spPr>
        <p:txBody>
          <a:bodyPr wrap="none" lIns="0" tIns="0" rIns="0" bIns="0" rtlCol="0" anchor="t"/>
          <a:lstStyle/>
          <a:p>
            <a:pPr marL="0" indent="0" algn="ctr">
              <a:lnSpc>
                <a:spcPts val="2550"/>
              </a:lnSpc>
              <a:buNone/>
            </a:pPr>
            <a:r>
              <a:rPr lang="en-US" sz="2400" b="1" dirty="0">
                <a:solidFill>
                  <a:srgbClr val="272525"/>
                </a:solidFill>
                <a:latin typeface="Petrona Bold" pitchFamily="34" charset="0"/>
                <a:ea typeface="Petrona Bold" pitchFamily="34" charset="-122"/>
                <a:cs typeface="Petrona Bold" pitchFamily="34" charset="-120"/>
              </a:rPr>
              <a:t>Ilhomlanish</a:t>
            </a:r>
            <a:endParaRPr lang="en-US" sz="2400" dirty="0"/>
          </a:p>
        </p:txBody>
      </p:sp>
      <p:sp>
        <p:nvSpPr>
          <p:cNvPr id="9" name="Text 6"/>
          <p:cNvSpPr/>
          <p:nvPr/>
        </p:nvSpPr>
        <p:spPr>
          <a:xfrm>
            <a:off x="4721900" y="3668792"/>
            <a:ext cx="3722132" cy="640080"/>
          </a:xfrm>
          <a:prstGeom prst="rect">
            <a:avLst/>
          </a:prstGeom>
          <a:noFill/>
          <a:ln/>
        </p:spPr>
        <p:txBody>
          <a:bodyPr wrap="square" lIns="0" tIns="0" rIns="0" bIns="0" rtlCol="0" anchor="t"/>
          <a:lstStyle/>
          <a:p>
            <a:pPr marL="0" indent="0" algn="ctr">
              <a:lnSpc>
                <a:spcPts val="2500"/>
              </a:lnSpc>
              <a:buNone/>
            </a:pPr>
            <a:r>
              <a:rPr lang="en-US" sz="2400" dirty="0">
                <a:solidFill>
                  <a:srgbClr val="272525"/>
                </a:solidFill>
                <a:latin typeface="Inter" pitchFamily="34" charset="0"/>
                <a:ea typeface="Inter" pitchFamily="34" charset="-122"/>
                <a:cs typeface="Inter" pitchFamily="34" charset="-120"/>
              </a:rPr>
              <a:t>Boshqa foydalanuvchilarning ishlarini ko'rib chiqing.</a:t>
            </a:r>
            <a:endParaRPr lang="en-US" sz="2400" dirty="0"/>
          </a:p>
        </p:txBody>
      </p:sp>
      <p:sp>
        <p:nvSpPr>
          <p:cNvPr id="10" name="Text 7"/>
          <p:cNvSpPr/>
          <p:nvPr/>
        </p:nvSpPr>
        <p:spPr>
          <a:xfrm>
            <a:off x="-588891" y="5507442"/>
            <a:ext cx="3722013"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Petrona Bold" pitchFamily="34" charset="0"/>
                <a:ea typeface="Petrona Bold" pitchFamily="34" charset="-122"/>
                <a:cs typeface="Petrona Bold" pitchFamily="34" charset="-120"/>
              </a:rPr>
              <a:t>3</a:t>
            </a:r>
            <a:endParaRPr lang="en-US" sz="5150" dirty="0"/>
          </a:p>
        </p:txBody>
      </p:sp>
      <p:sp>
        <p:nvSpPr>
          <p:cNvPr id="11" name="Text 8"/>
          <p:cNvSpPr/>
          <p:nvPr/>
        </p:nvSpPr>
        <p:spPr>
          <a:xfrm>
            <a:off x="924163" y="5673355"/>
            <a:ext cx="2624852" cy="328136"/>
          </a:xfrm>
          <a:prstGeom prst="rect">
            <a:avLst/>
          </a:prstGeom>
          <a:noFill/>
          <a:ln/>
        </p:spPr>
        <p:txBody>
          <a:bodyPr wrap="none" lIns="0" tIns="0" rIns="0" bIns="0" rtlCol="0" anchor="t"/>
          <a:lstStyle/>
          <a:p>
            <a:pPr marL="0" indent="0" algn="ctr">
              <a:lnSpc>
                <a:spcPts val="2550"/>
              </a:lnSpc>
              <a:buNone/>
            </a:pPr>
            <a:r>
              <a:rPr lang="en-US" sz="2400" b="1" dirty="0">
                <a:solidFill>
                  <a:srgbClr val="272525"/>
                </a:solidFill>
                <a:latin typeface="Petrona Bold" pitchFamily="34" charset="0"/>
                <a:ea typeface="Petrona Bold" pitchFamily="34" charset="-122"/>
                <a:cs typeface="Petrona Bold" pitchFamily="34" charset="-120"/>
              </a:rPr>
              <a:t>Sinov</a:t>
            </a:r>
            <a:endParaRPr lang="en-US" sz="2400" dirty="0"/>
          </a:p>
        </p:txBody>
      </p:sp>
      <p:sp>
        <p:nvSpPr>
          <p:cNvPr id="12" name="Text 9"/>
          <p:cNvSpPr/>
          <p:nvPr/>
        </p:nvSpPr>
        <p:spPr>
          <a:xfrm>
            <a:off x="543044" y="6538216"/>
            <a:ext cx="3722013" cy="640080"/>
          </a:xfrm>
          <a:prstGeom prst="rect">
            <a:avLst/>
          </a:prstGeom>
          <a:noFill/>
          <a:ln/>
        </p:spPr>
        <p:txBody>
          <a:bodyPr wrap="square" lIns="0" tIns="0" rIns="0" bIns="0" rtlCol="0" anchor="t"/>
          <a:lstStyle/>
          <a:p>
            <a:pPr marL="0" indent="0" algn="ctr">
              <a:lnSpc>
                <a:spcPts val="2500"/>
              </a:lnSpc>
              <a:buNone/>
            </a:pPr>
            <a:r>
              <a:rPr lang="en-US" sz="2400" dirty="0">
                <a:solidFill>
                  <a:srgbClr val="272525"/>
                </a:solidFill>
                <a:latin typeface="Inter" pitchFamily="34" charset="0"/>
                <a:ea typeface="Inter" pitchFamily="34" charset="-122"/>
                <a:cs typeface="Inter" pitchFamily="34" charset="-120"/>
              </a:rPr>
              <a:t>Turli xil shablonlar va xususiyatlarni sinab ko'ring.</a:t>
            </a:r>
            <a:endParaRPr lang="en-US" sz="2400" dirty="0"/>
          </a:p>
        </p:txBody>
      </p:sp>
      <p:sp>
        <p:nvSpPr>
          <p:cNvPr id="13" name="Text 10"/>
          <p:cNvSpPr/>
          <p:nvPr/>
        </p:nvSpPr>
        <p:spPr>
          <a:xfrm>
            <a:off x="3339523" y="5577529"/>
            <a:ext cx="3722132" cy="659963"/>
          </a:xfrm>
          <a:prstGeom prst="rect">
            <a:avLst/>
          </a:prstGeom>
          <a:noFill/>
          <a:ln/>
        </p:spPr>
        <p:txBody>
          <a:bodyPr wrap="none" lIns="0" tIns="0" rIns="0" bIns="0" rtlCol="0" anchor="t"/>
          <a:lstStyle/>
          <a:p>
            <a:pPr marL="0" indent="0" algn="ctr">
              <a:lnSpc>
                <a:spcPts val="5150"/>
              </a:lnSpc>
              <a:buNone/>
            </a:pPr>
            <a:r>
              <a:rPr lang="en-US" sz="5150" b="1" dirty="0">
                <a:solidFill>
                  <a:srgbClr val="272525"/>
                </a:solidFill>
                <a:latin typeface="Petrona Bold" pitchFamily="34" charset="0"/>
                <a:ea typeface="Petrona Bold" pitchFamily="34" charset="-122"/>
                <a:cs typeface="Petrona Bold" pitchFamily="34" charset="-120"/>
              </a:rPr>
              <a:t>4</a:t>
            </a:r>
            <a:endParaRPr lang="en-US" sz="5150" dirty="0"/>
          </a:p>
        </p:txBody>
      </p:sp>
      <p:sp>
        <p:nvSpPr>
          <p:cNvPr id="14" name="Text 11"/>
          <p:cNvSpPr/>
          <p:nvPr/>
        </p:nvSpPr>
        <p:spPr>
          <a:xfrm>
            <a:off x="5344113" y="5706546"/>
            <a:ext cx="2624852" cy="328136"/>
          </a:xfrm>
          <a:prstGeom prst="rect">
            <a:avLst/>
          </a:prstGeom>
          <a:noFill/>
          <a:ln/>
        </p:spPr>
        <p:txBody>
          <a:bodyPr wrap="none" lIns="0" tIns="0" rIns="0" bIns="0" rtlCol="0" anchor="t"/>
          <a:lstStyle/>
          <a:p>
            <a:pPr marL="0" indent="0" algn="ctr">
              <a:lnSpc>
                <a:spcPts val="2550"/>
              </a:lnSpc>
              <a:buNone/>
            </a:pPr>
            <a:r>
              <a:rPr lang="ru-RU" sz="2400" b="1" dirty="0" smtClean="0">
                <a:solidFill>
                  <a:srgbClr val="272525"/>
                </a:solidFill>
                <a:latin typeface="Petrona Bold" pitchFamily="34" charset="0"/>
                <a:ea typeface="Petrona Bold" pitchFamily="34" charset="-122"/>
                <a:cs typeface="Petrona Bold" pitchFamily="34" charset="-120"/>
              </a:rPr>
              <a:t> </a:t>
            </a:r>
            <a:r>
              <a:rPr lang="en-US" sz="2400" b="1" dirty="0" err="1" smtClean="0">
                <a:solidFill>
                  <a:srgbClr val="272525"/>
                </a:solidFill>
                <a:latin typeface="Petrona Bold" pitchFamily="34" charset="0"/>
                <a:ea typeface="Petrona Bold" pitchFamily="34" charset="-122"/>
                <a:cs typeface="Petrona Bold" pitchFamily="34" charset="-120"/>
              </a:rPr>
              <a:t>Takomillashtirish</a:t>
            </a:r>
            <a:endParaRPr lang="en-US" sz="2400" dirty="0"/>
          </a:p>
        </p:txBody>
      </p:sp>
      <p:sp>
        <p:nvSpPr>
          <p:cNvPr id="15" name="Text 12"/>
          <p:cNvSpPr/>
          <p:nvPr/>
        </p:nvSpPr>
        <p:spPr>
          <a:xfrm>
            <a:off x="4486336" y="6538216"/>
            <a:ext cx="3722132" cy="640080"/>
          </a:xfrm>
          <a:prstGeom prst="rect">
            <a:avLst/>
          </a:prstGeom>
          <a:noFill/>
          <a:ln/>
        </p:spPr>
        <p:txBody>
          <a:bodyPr wrap="square" lIns="0" tIns="0" rIns="0" bIns="0" rtlCol="0" anchor="t"/>
          <a:lstStyle/>
          <a:p>
            <a:pPr marL="0" indent="0" algn="ctr">
              <a:lnSpc>
                <a:spcPts val="2500"/>
              </a:lnSpc>
              <a:buNone/>
            </a:pPr>
            <a:r>
              <a:rPr lang="en-US" sz="2400" dirty="0">
                <a:solidFill>
                  <a:srgbClr val="272525"/>
                </a:solidFill>
                <a:latin typeface="Inter" pitchFamily="34" charset="0"/>
                <a:ea typeface="Inter" pitchFamily="34" charset="-122"/>
                <a:cs typeface="Inter" pitchFamily="34" charset="-120"/>
              </a:rPr>
              <a:t>Loyihangizni doimiy ravishda takomillashtiring.</a:t>
            </a:r>
            <a:endParaRPr lang="en-US" sz="2400" dirty="0"/>
          </a:p>
        </p:txBody>
      </p:sp>
      <p:sp>
        <p:nvSpPr>
          <p:cNvPr id="16" name="Прямоугольник 15"/>
          <p:cNvSpPr/>
          <p:nvPr/>
        </p:nvSpPr>
        <p:spPr>
          <a:xfrm>
            <a:off x="5200589" y="2820175"/>
            <a:ext cx="470000" cy="759182"/>
          </a:xfrm>
          <a:prstGeom prst="rect">
            <a:avLst/>
          </a:prstGeom>
        </p:spPr>
        <p:txBody>
          <a:bodyPr wrap="none">
            <a:spAutoFit/>
          </a:bodyPr>
          <a:lstStyle/>
          <a:p>
            <a:pPr algn="ctr">
              <a:lnSpc>
                <a:spcPts val="5150"/>
              </a:lnSpc>
            </a:pPr>
            <a:r>
              <a:rPr lang="en-US" sz="4000" b="1" dirty="0" smtClean="0">
                <a:solidFill>
                  <a:srgbClr val="272525"/>
                </a:solidFill>
                <a:latin typeface="Petrona Bold" pitchFamily="34" charset="0"/>
                <a:ea typeface="Petrona Bold" pitchFamily="34" charset="-122"/>
                <a:cs typeface="Petrona Bold" pitchFamily="34" charset="-120"/>
              </a:rPr>
              <a:t>2</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1539</Words>
  <Application>Microsoft Office PowerPoint</Application>
  <PresentationFormat>Произвольный</PresentationFormat>
  <Paragraphs>104</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Calibri</vt:lpstr>
      <vt:lpstr>Inter</vt:lpstr>
      <vt:lpstr>Arial</vt:lpstr>
      <vt:lpstr>Petrona Bold</vt:lpstr>
      <vt:lpstr>Inter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Учетная запись Майкрософт</cp:lastModifiedBy>
  <cp:revision>6</cp:revision>
  <dcterms:created xsi:type="dcterms:W3CDTF">2024-12-02T09:13:30Z</dcterms:created>
  <dcterms:modified xsi:type="dcterms:W3CDTF">2025-06-06T09:23:18Z</dcterms:modified>
</cp:coreProperties>
</file>